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4" r:id="rId2"/>
    <p:sldMasterId id="2147483696" r:id="rId3"/>
  </p:sldMasterIdLst>
  <p:notesMasterIdLst>
    <p:notesMasterId r:id="rId12"/>
  </p:notesMasterIdLst>
  <p:handoutMasterIdLst>
    <p:handoutMasterId r:id="rId13"/>
  </p:handoutMasterIdLst>
  <p:sldIdLst>
    <p:sldId id="256" r:id="rId4"/>
    <p:sldId id="307" r:id="rId5"/>
    <p:sldId id="312" r:id="rId6"/>
    <p:sldId id="314" r:id="rId7"/>
    <p:sldId id="318" r:id="rId8"/>
    <p:sldId id="322" r:id="rId9"/>
    <p:sldId id="320" r:id="rId10"/>
    <p:sldId id="313" r:id="rId11"/>
  </p:sldIdLst>
  <p:sldSz cx="12239625" cy="71993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>
          <p15:clr>
            <a:srgbClr val="A4A3A4"/>
          </p15:clr>
        </p15:guide>
        <p15:guide id="2" pos="38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28"/>
    <a:srgbClr val="000000"/>
    <a:srgbClr val="0082C8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3"/>
    <p:restoredTop sz="94743" autoAdjust="0"/>
  </p:normalViewPr>
  <p:slideViewPr>
    <p:cSldViewPr snapToGrid="0" snapToObjects="1">
      <p:cViewPr varScale="1">
        <p:scale>
          <a:sx n="99" d="100"/>
          <a:sy n="99" d="100"/>
        </p:scale>
        <p:origin x="192" y="78"/>
      </p:cViewPr>
      <p:guideLst>
        <p:guide orient="horz" pos="2267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/>
              <a:t>Динамика </a:t>
            </a:r>
            <a:br>
              <a:rPr lang="ru-RU" sz="1200"/>
            </a:br>
            <a:r>
              <a:rPr lang="ru-RU" sz="1200"/>
              <a:t>исполнения ГП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4803762572657761E-2"/>
          <c:y val="0.32999384607860716"/>
          <c:w val="0.96248568362968479"/>
          <c:h val="0.55101870044148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    21,2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6A0-4169-AE52-CA7215122C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2" formatCode="#,##0.00">
                  <c:v>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58-41F2-B937-08F583E2D8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14,3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A0-4169-AE52-CA7215122C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2" formatCode="#,##0.0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58-41F2-B937-08F583E2D8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9153792"/>
        <c:axId val="99155328"/>
      </c:barChart>
      <c:catAx>
        <c:axId val="99153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155328"/>
        <c:crosses val="autoZero"/>
        <c:auto val="1"/>
        <c:lblAlgn val="ctr"/>
        <c:lblOffset val="100"/>
        <c:noMultiLvlLbl val="0"/>
      </c:catAx>
      <c:valAx>
        <c:axId val="99155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915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0.75283</cdr:x>
      <cdr:y>0</cdr:y>
    </cdr:from>
    <cdr:to>
      <cdr:x>0.97912</cdr:x>
      <cdr:y>0.19877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17644" y="0"/>
          <a:ext cx="786831" cy="58527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C382E16A-013B-4B03-BB88-C3EB903D4321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9B44DE89-3126-4AE0-A5A1-AE1B922D07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44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E0B082EF-BA8F-1D4E-82E9-CEC4553B62CD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52450" y="1241425"/>
            <a:ext cx="56927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7122D45D-5942-6A46-ADA1-0B5F8B01E5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ED6BC-394E-4F60-B45D-34E65CAB5EE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94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3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30E28-64DD-4339-AC4D-539BB599FF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72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0ED6BC-394E-4F60-B45D-34E65CAB5EE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954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0ED6BC-394E-4F60-B45D-34E65CAB5EE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3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6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36D5-D654-D24E-A672-F046D980ACFC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2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994D-0C2E-054B-B81B-537B2F34D486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1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7999-807F-514F-9C58-CCA0BF735DC9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9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3"/>
            <a:ext cx="9179719" cy="2506427"/>
          </a:xfrm>
        </p:spPr>
        <p:txBody>
          <a:bodyPr anchor="b"/>
          <a:lstStyle>
            <a:lvl1pPr algn="ctr"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304"/>
            </a:lvl1pPr>
            <a:lvl2pPr marL="438932" indent="0" algn="ctr">
              <a:buNone/>
              <a:defRPr sz="1920"/>
            </a:lvl2pPr>
            <a:lvl3pPr marL="877864" indent="0" algn="ctr">
              <a:buNone/>
              <a:defRPr sz="1728"/>
            </a:lvl3pPr>
            <a:lvl4pPr marL="1316798" indent="0" algn="ctr">
              <a:buNone/>
              <a:defRPr sz="1536"/>
            </a:lvl4pPr>
            <a:lvl5pPr marL="1755730" indent="0" algn="ctr">
              <a:buNone/>
              <a:defRPr sz="1536"/>
            </a:lvl5pPr>
            <a:lvl6pPr marL="2194662" indent="0" algn="ctr">
              <a:buNone/>
              <a:defRPr sz="1536"/>
            </a:lvl6pPr>
            <a:lvl7pPr marL="2633594" indent="0" algn="ctr">
              <a:buNone/>
              <a:defRPr sz="1536"/>
            </a:lvl7pPr>
            <a:lvl8pPr marL="3072527" indent="0" algn="ctr">
              <a:buNone/>
              <a:defRPr sz="1536"/>
            </a:lvl8pPr>
            <a:lvl9pPr marL="3511460" indent="0" algn="ctr">
              <a:buNone/>
              <a:defRPr sz="153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CC9136D5-D654-D24E-A672-F046D980AC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1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ADBA386B-C8DA-A64B-8B9C-FD28215BAE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75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1"/>
            <a:ext cx="10556677" cy="2994714"/>
          </a:xfrm>
        </p:spPr>
        <p:txBody>
          <a:bodyPr anchor="b"/>
          <a:lstStyle>
            <a:lvl1pPr>
              <a:defRPr sz="576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6"/>
            <a:ext cx="10556677" cy="1574849"/>
          </a:xfrm>
        </p:spPr>
        <p:txBody>
          <a:bodyPr/>
          <a:lstStyle>
            <a:lvl1pPr marL="0" indent="0">
              <a:buNone/>
              <a:defRPr sz="2304">
                <a:solidFill>
                  <a:schemeClr val="tx1">
                    <a:tint val="75000"/>
                  </a:schemeClr>
                </a:solidFill>
              </a:defRPr>
            </a:lvl1pPr>
            <a:lvl2pPr marL="43893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877864" indent="0">
              <a:buNone/>
              <a:defRPr sz="1728">
                <a:solidFill>
                  <a:schemeClr val="tx1">
                    <a:tint val="75000"/>
                  </a:schemeClr>
                </a:solidFill>
              </a:defRPr>
            </a:lvl3pPr>
            <a:lvl4pPr marL="1316798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4pPr>
            <a:lvl5pPr marL="175573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5pPr>
            <a:lvl6pPr marL="2194662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6pPr>
            <a:lvl7pPr marL="2633594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7pPr>
            <a:lvl8pPr marL="3072527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8pPr>
            <a:lvl9pPr marL="3511460" indent="0">
              <a:buNone/>
              <a:defRPr sz="15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5A5F3F2B-851B-E642-8031-1AFDAC0D5D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05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1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21DB110B-14BA-2648-9C85-9ACAEDAB5D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19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70" y="1764832"/>
            <a:ext cx="5177935" cy="864917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932" indent="0">
              <a:buNone/>
              <a:defRPr sz="1920" b="1"/>
            </a:lvl2pPr>
            <a:lvl3pPr marL="877864" indent="0">
              <a:buNone/>
              <a:defRPr sz="1728" b="1"/>
            </a:lvl3pPr>
            <a:lvl4pPr marL="1316798" indent="0">
              <a:buNone/>
              <a:defRPr sz="1536" b="1"/>
            </a:lvl4pPr>
            <a:lvl5pPr marL="1755730" indent="0">
              <a:buNone/>
              <a:defRPr sz="1536" b="1"/>
            </a:lvl5pPr>
            <a:lvl6pPr marL="2194662" indent="0">
              <a:buNone/>
              <a:defRPr sz="1536" b="1"/>
            </a:lvl6pPr>
            <a:lvl7pPr marL="2633594" indent="0">
              <a:buNone/>
              <a:defRPr sz="1536" b="1"/>
            </a:lvl7pPr>
            <a:lvl8pPr marL="3072527" indent="0">
              <a:buNone/>
              <a:defRPr sz="1536" b="1"/>
            </a:lvl8pPr>
            <a:lvl9pPr marL="3511460" indent="0">
              <a:buNone/>
              <a:defRPr sz="153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70" y="2629750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304" b="1"/>
            </a:lvl1pPr>
            <a:lvl2pPr marL="438932" indent="0">
              <a:buNone/>
              <a:defRPr sz="1920" b="1"/>
            </a:lvl2pPr>
            <a:lvl3pPr marL="877864" indent="0">
              <a:buNone/>
              <a:defRPr sz="1728" b="1"/>
            </a:lvl3pPr>
            <a:lvl4pPr marL="1316798" indent="0">
              <a:buNone/>
              <a:defRPr sz="1536" b="1"/>
            </a:lvl4pPr>
            <a:lvl5pPr marL="1755730" indent="0">
              <a:buNone/>
              <a:defRPr sz="1536" b="1"/>
            </a:lvl5pPr>
            <a:lvl6pPr marL="2194662" indent="0">
              <a:buNone/>
              <a:defRPr sz="1536" b="1"/>
            </a:lvl6pPr>
            <a:lvl7pPr marL="2633594" indent="0">
              <a:buNone/>
              <a:defRPr sz="1536" b="1"/>
            </a:lvl7pPr>
            <a:lvl8pPr marL="3072527" indent="0">
              <a:buNone/>
              <a:defRPr sz="1536" b="1"/>
            </a:lvl8pPr>
            <a:lvl9pPr marL="3511460" indent="0">
              <a:buNone/>
              <a:defRPr sz="153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50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71E1A2F9-A925-7C41-A2F8-8CEFE8397E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90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1DF610CD-251B-8D4E-80EC-8EE557DEB2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83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4BCA2EDD-EB01-004F-A77D-A44AD5F7C6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19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70" y="479954"/>
            <a:ext cx="3947597" cy="1679840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70"/>
            <a:ext cx="6196310" cy="5116178"/>
          </a:xfrm>
        </p:spPr>
        <p:txBody>
          <a:bodyPr/>
          <a:lstStyle>
            <a:lvl1pPr>
              <a:defRPr sz="3072"/>
            </a:lvl1pPr>
            <a:lvl2pPr>
              <a:defRPr sz="2688"/>
            </a:lvl2pPr>
            <a:lvl3pPr>
              <a:defRPr sz="2304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70" y="2159794"/>
            <a:ext cx="3947597" cy="4001285"/>
          </a:xfrm>
        </p:spPr>
        <p:txBody>
          <a:bodyPr/>
          <a:lstStyle>
            <a:lvl1pPr marL="0" indent="0">
              <a:buNone/>
              <a:defRPr sz="1536"/>
            </a:lvl1pPr>
            <a:lvl2pPr marL="438932" indent="0">
              <a:buNone/>
              <a:defRPr sz="1343"/>
            </a:lvl2pPr>
            <a:lvl3pPr marL="877864" indent="0">
              <a:buNone/>
              <a:defRPr sz="1152"/>
            </a:lvl3pPr>
            <a:lvl4pPr marL="1316798" indent="0">
              <a:buNone/>
              <a:defRPr sz="960"/>
            </a:lvl4pPr>
            <a:lvl5pPr marL="1755730" indent="0">
              <a:buNone/>
              <a:defRPr sz="960"/>
            </a:lvl5pPr>
            <a:lvl6pPr marL="2194662" indent="0">
              <a:buNone/>
              <a:defRPr sz="960"/>
            </a:lvl6pPr>
            <a:lvl7pPr marL="2633594" indent="0">
              <a:buNone/>
              <a:defRPr sz="960"/>
            </a:lvl7pPr>
            <a:lvl8pPr marL="3072527" indent="0">
              <a:buNone/>
              <a:defRPr sz="960"/>
            </a:lvl8pPr>
            <a:lvl9pPr marL="3511460" indent="0">
              <a:buNone/>
              <a:defRPr sz="96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2119B937-F672-974A-A4F0-0DDE3DA5A3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386B-C8DA-A64B-8B9C-FD28215BAE07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19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70" y="479954"/>
            <a:ext cx="3947597" cy="1679840"/>
          </a:xfrm>
        </p:spPr>
        <p:txBody>
          <a:bodyPr anchor="b"/>
          <a:lstStyle>
            <a:lvl1pPr>
              <a:defRPr sz="30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70"/>
            <a:ext cx="6196310" cy="5116178"/>
          </a:xfrm>
        </p:spPr>
        <p:txBody>
          <a:bodyPr anchor="t"/>
          <a:lstStyle>
            <a:lvl1pPr marL="0" indent="0">
              <a:buNone/>
              <a:defRPr sz="3072"/>
            </a:lvl1pPr>
            <a:lvl2pPr marL="438932" indent="0">
              <a:buNone/>
              <a:defRPr sz="2688"/>
            </a:lvl2pPr>
            <a:lvl3pPr marL="877864" indent="0">
              <a:buNone/>
              <a:defRPr sz="2304"/>
            </a:lvl3pPr>
            <a:lvl4pPr marL="1316798" indent="0">
              <a:buNone/>
              <a:defRPr sz="1920"/>
            </a:lvl4pPr>
            <a:lvl5pPr marL="1755730" indent="0">
              <a:buNone/>
              <a:defRPr sz="1920"/>
            </a:lvl5pPr>
            <a:lvl6pPr marL="2194662" indent="0">
              <a:buNone/>
              <a:defRPr sz="1920"/>
            </a:lvl6pPr>
            <a:lvl7pPr marL="2633594" indent="0">
              <a:buNone/>
              <a:defRPr sz="1920"/>
            </a:lvl7pPr>
            <a:lvl8pPr marL="3072527" indent="0">
              <a:buNone/>
              <a:defRPr sz="1920"/>
            </a:lvl8pPr>
            <a:lvl9pPr marL="351146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70" y="2159794"/>
            <a:ext cx="3947597" cy="4001285"/>
          </a:xfrm>
        </p:spPr>
        <p:txBody>
          <a:bodyPr/>
          <a:lstStyle>
            <a:lvl1pPr marL="0" indent="0">
              <a:buNone/>
              <a:defRPr sz="1536"/>
            </a:lvl1pPr>
            <a:lvl2pPr marL="438932" indent="0">
              <a:buNone/>
              <a:defRPr sz="1343"/>
            </a:lvl2pPr>
            <a:lvl3pPr marL="877864" indent="0">
              <a:buNone/>
              <a:defRPr sz="1152"/>
            </a:lvl3pPr>
            <a:lvl4pPr marL="1316798" indent="0">
              <a:buNone/>
              <a:defRPr sz="960"/>
            </a:lvl4pPr>
            <a:lvl5pPr marL="1755730" indent="0">
              <a:buNone/>
              <a:defRPr sz="960"/>
            </a:lvl5pPr>
            <a:lvl6pPr marL="2194662" indent="0">
              <a:buNone/>
              <a:defRPr sz="960"/>
            </a:lvl6pPr>
            <a:lvl7pPr marL="2633594" indent="0">
              <a:buNone/>
              <a:defRPr sz="960"/>
            </a:lvl7pPr>
            <a:lvl8pPr marL="3072527" indent="0">
              <a:buNone/>
              <a:defRPr sz="960"/>
            </a:lvl8pPr>
            <a:lvl9pPr marL="3511460" indent="0">
              <a:buNone/>
              <a:defRPr sz="96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3970D22D-5E39-8F4C-B7FD-D0F9E543B3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11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7E5E994D-0C2E-054B-B81B-537B2F34D4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31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3" y="383298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8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37228"/>
            <a:fld id="{923A7999-807F-514F-9C58-CCA0BF735D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81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9136D5-D654-D24E-A672-F046D980ACF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303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A386B-C8DA-A64B-8B9C-FD28215BAE07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420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5F3F2B-851B-E642-8031-1AFDAC0D5D8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65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110B-14BA-2648-9C85-9ACAEDAB5D5C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571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1A2F9-A925-7C41-A2F8-8CEFE8397EEF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42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610CD-251B-8D4E-80EC-8EE557DEB270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02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2EDD-EB01-004F-A77D-A44AD5F7C663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76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3F2B-851B-E642-8031-1AFDAC0D5D8F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66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9B937-F672-974A-A4F0-0DDE3DA5A3A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690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0D22D-5E39-8F4C-B7FD-D0F9E543B3CD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23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994D-0C2E-054B-B81B-537B2F34D486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907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7999-807F-514F-9C58-CCA0BF735DC9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19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110B-14BA-2648-9C85-9ACAEDAB5D5C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2F9-A925-7C41-A2F8-8CEFE8397EEF}" type="datetime1">
              <a:rPr lang="ru-RU" smtClean="0"/>
              <a:t>15.04.2022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10CD-251B-8D4E-80EC-8EE557DEB270}" type="datetime1">
              <a:rPr lang="ru-RU" smtClean="0"/>
              <a:t>15.04.2022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6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2EDD-EB01-004F-A77D-A44AD5F7C663}" type="datetime1">
              <a:rPr lang="ru-RU" smtClean="0"/>
              <a:t>15.04.2022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B937-F672-974A-A4F0-0DDE3DA5A3A9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D22D-5E39-8F4C-B7FD-D0F9E543B3CD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3140-0CDD-0A42-841C-3D3BA030B895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89C-0428-2041-A422-96CC7CA87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8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fld id="{5DFD3140-0CDD-0A42-841C-3D3BA030B8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15.04.2022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8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8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7228"/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722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5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877864" rtl="0" eaLnBrk="1" latinLnBrk="0" hangingPunct="1">
        <a:lnSpc>
          <a:spcPct val="90000"/>
        </a:lnSpc>
        <a:spcBef>
          <a:spcPct val="0"/>
        </a:spcBef>
        <a:buNone/>
        <a:defRPr sz="42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467" indent="-219467" algn="l" defTabSz="877864" rtl="0" eaLnBrk="1" latinLnBrk="0" hangingPunct="1">
        <a:lnSpc>
          <a:spcPct val="90000"/>
        </a:lnSpc>
        <a:spcBef>
          <a:spcPts val="960"/>
        </a:spcBef>
        <a:buFont typeface="Arial" panose="020B0604020202020204" pitchFamily="34" charset="0"/>
        <a:buChar char="•"/>
        <a:defRPr sz="2688" kern="1200">
          <a:solidFill>
            <a:schemeClr val="tx1"/>
          </a:solidFill>
          <a:latin typeface="+mn-lt"/>
          <a:ea typeface="+mn-ea"/>
          <a:cs typeface="+mn-cs"/>
        </a:defRPr>
      </a:lvl1pPr>
      <a:lvl2pPr marL="658399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2304" kern="1200">
          <a:solidFill>
            <a:schemeClr val="tx1"/>
          </a:solidFill>
          <a:latin typeface="+mn-lt"/>
          <a:ea typeface="+mn-ea"/>
          <a:cs typeface="+mn-cs"/>
        </a:defRPr>
      </a:lvl2pPr>
      <a:lvl3pPr marL="1097331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536264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975196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414129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853061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291994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730926" indent="-219467" algn="l" defTabSz="877864" rtl="0" eaLnBrk="1" latinLnBrk="0" hangingPunct="1">
        <a:lnSpc>
          <a:spcPct val="90000"/>
        </a:lnSpc>
        <a:spcBef>
          <a:spcPts val="480"/>
        </a:spcBef>
        <a:buFont typeface="Arial" panose="020B0604020202020204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1pPr>
      <a:lvl2pPr marL="438932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2pPr>
      <a:lvl3pPr marL="877864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3pPr>
      <a:lvl4pPr marL="1316798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4pPr>
      <a:lvl5pPr marL="175573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5pPr>
      <a:lvl6pPr marL="2194662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633594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3072527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511460" algn="l" defTabSz="877864" rtl="0" eaLnBrk="1" latinLnBrk="0" hangingPunct="1"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D3140-0CDD-0A42-841C-3D3BA030B895}" type="datetime1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15.04.2022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8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emf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tif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27858" y="1431638"/>
            <a:ext cx="12236928" cy="5382236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9995B-5023-024E-9307-89A9FE43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63" y="343108"/>
            <a:ext cx="3429532" cy="100868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164123" y="2283042"/>
            <a:ext cx="116625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Бюджет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УПРАВЛЕНИЯ ПО РЕАЛИЗАЦИИ АНТИКОРРУПЦИОННОЙ ПОЛИТИКИ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мурманской области </a:t>
            </a:r>
            <a:b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</a:br>
            <a:r>
              <a:rPr lang="ru-RU" sz="40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для граждан</a:t>
            </a:r>
            <a:endParaRPr lang="ru-RU" sz="4000" b="1" cap="all" dirty="0">
              <a:solidFill>
                <a:schemeClr val="bg1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D04965-F4A5-F14E-8831-9BBA7A96443C}"/>
              </a:ext>
            </a:extLst>
          </p:cNvPr>
          <p:cNvSpPr/>
          <p:nvPr/>
        </p:nvSpPr>
        <p:spPr>
          <a:xfrm>
            <a:off x="4913746" y="5698227"/>
            <a:ext cx="4655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ВЫПУСК  </a:t>
            </a:r>
            <a:r>
              <a:rPr lang="ru-RU" sz="1600" b="1" cap="all" dirty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7</a:t>
            </a:r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. ИСПОЛНЕНИЕ за </a:t>
            </a:r>
            <a:r>
              <a:rPr lang="ru-RU" sz="1600" b="1" cap="all" dirty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</a:t>
            </a:r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3 </a:t>
            </a:r>
            <a:r>
              <a:rPr lang="ru-RU" sz="14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кв.</a:t>
            </a:r>
            <a:r>
              <a:rPr lang="ru-RU" sz="16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 2021 </a:t>
            </a:r>
            <a:r>
              <a:rPr lang="ru-RU" sz="1400" b="1" cap="all" dirty="0" smtClean="0">
                <a:solidFill>
                  <a:schemeClr val="bg1"/>
                </a:solidFill>
                <a:latin typeface="Muller Narrow ExtraBold" pitchFamily="50" charset="-52"/>
                <a:cs typeface="Times New Roman" pitchFamily="18" charset="0"/>
              </a:rPr>
              <a:t>года</a:t>
            </a:r>
            <a:endParaRPr lang="ru-RU" sz="1600" b="1" cap="all" dirty="0">
              <a:solidFill>
                <a:schemeClr val="bg1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81C3AE-0D68-2849-9510-C16D4079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4257309" y="5567102"/>
            <a:ext cx="535423" cy="3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C6EA9-0C90-458B-AA00-894FE4ED6352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Muller Narrow Light" pitchFamily="50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200" dirty="0" smtClean="0">
              <a:solidFill>
                <a:schemeClr val="bg1">
                  <a:lumMod val="50000"/>
                </a:schemeClr>
              </a:solidFill>
              <a:latin typeface="Muller Narrow Light" pitchFamily="50" charset="-52"/>
            </a:endParaRPr>
          </a:p>
        </p:txBody>
      </p:sp>
      <p:sp>
        <p:nvSpPr>
          <p:cNvPr id="48" name="Скругленный прямоугольник 47">
            <a:extLst/>
          </p:cNvPr>
          <p:cNvSpPr/>
          <p:nvPr/>
        </p:nvSpPr>
        <p:spPr>
          <a:xfrm>
            <a:off x="446918" y="1278754"/>
            <a:ext cx="11552972" cy="986123"/>
          </a:xfrm>
          <a:prstGeom prst="roundRect">
            <a:avLst/>
          </a:prstGeom>
          <a:solidFill>
            <a:srgbClr val="F05A28"/>
          </a:solidFill>
          <a:ln w="12700"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811213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i="1" dirty="0">
              <a:solidFill>
                <a:schemeClr val="bg1"/>
              </a:solidFill>
              <a:latin typeface="Muller Narrow Light" pitchFamily="50" charset="-52"/>
            </a:endParaRPr>
          </a:p>
        </p:txBody>
      </p:sp>
      <p:sp>
        <p:nvSpPr>
          <p:cNvPr id="35" name="Прямоугольник 36"/>
          <p:cNvSpPr>
            <a:spLocks noChangeArrowheads="1"/>
          </p:cNvSpPr>
          <p:nvPr/>
        </p:nvSpPr>
        <p:spPr bwMode="auto">
          <a:xfrm>
            <a:off x="220170" y="122238"/>
            <a:ext cx="11509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Muller Narrow Light" pitchFamily="2" charset="0"/>
              </a:rPr>
              <a:t>СТРУКТУРА УПРАВЛЕНИЯ ПО РЕАЛИЗАЦИИ АНТИКОРРУПЦИОННОЙ ПОЛИТИКИ МУРМАНСКОЙ ОБЛАСТИ</a:t>
            </a:r>
            <a:endParaRPr lang="ru-RU" sz="2400" b="1" dirty="0">
              <a:latin typeface="Muller Narrow Light" pitchFamily="2" charset="0"/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1DFB1CA-21A1-2245-B207-195CB8EF8C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59" y="1364313"/>
            <a:ext cx="815004" cy="815004"/>
          </a:xfrm>
          <a:prstGeom prst="rect">
            <a:avLst/>
          </a:prstGeom>
        </p:spPr>
      </p:pic>
      <p:sp>
        <p:nvSpPr>
          <p:cNvPr id="84" name="Номер слайда 1"/>
          <p:cNvSpPr txBox="1">
            <a:spLocks/>
          </p:cNvSpPr>
          <p:nvPr/>
        </p:nvSpPr>
        <p:spPr bwMode="auto">
          <a:xfrm>
            <a:off x="15949076" y="13168664"/>
            <a:ext cx="2166633" cy="2553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C6EA9-0C90-458B-AA00-894FE4ED6352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Muller Narrow Light" pitchFamily="50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200" dirty="0" smtClean="0">
              <a:solidFill>
                <a:schemeClr val="bg1">
                  <a:lumMod val="50000"/>
                </a:schemeClr>
              </a:solidFill>
              <a:latin typeface="Muller Narrow Light" pitchFamily="50" charset="-52"/>
            </a:endParaRPr>
          </a:p>
        </p:txBody>
      </p:sp>
      <p:sp>
        <p:nvSpPr>
          <p:cNvPr id="39" name="Содержимое 2"/>
          <p:cNvSpPr txBox="1">
            <a:spLocks/>
          </p:cNvSpPr>
          <p:nvPr/>
        </p:nvSpPr>
        <p:spPr bwMode="auto">
          <a:xfrm>
            <a:off x="1495081" y="1512415"/>
            <a:ext cx="9213439" cy="88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28600" indent="-228600" algn="ctr" defTabSz="917575">
              <a:buFont typeface="Arial" charset="0"/>
              <a:buNone/>
            </a:pPr>
            <a:r>
              <a:rPr lang="ru-RU" sz="16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ПОЛОЖЕНИЕ </a:t>
            </a:r>
            <a: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  <a:t>ОБ УПРАВЛЕНИИ ПО РЕАЛИЗАЦИИ АНТИКОРРУПЦИОННОЙ ПОЛИТИКИ </a:t>
            </a:r>
            <a:b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</a:br>
            <a:r>
              <a:rPr lang="ru-RU" sz="1600" dirty="0" smtClean="0">
                <a:solidFill>
                  <a:schemeClr val="bg1"/>
                </a:solidFill>
                <a:latin typeface="Muller Narrow ExtraBold" pitchFamily="50" charset="-52"/>
              </a:rPr>
              <a:t>МУРМАНСКОЙ </a:t>
            </a:r>
            <a:r>
              <a:rPr lang="ru-RU" sz="1600" dirty="0">
                <a:solidFill>
                  <a:schemeClr val="bg1"/>
                </a:solidFill>
                <a:latin typeface="Muller Narrow ExtraBold" pitchFamily="50" charset="-52"/>
              </a:rPr>
              <a:t>ОБЛАСТИ </a:t>
            </a:r>
            <a:endParaRPr lang="ru-RU" sz="1600" dirty="0" smtClean="0">
              <a:solidFill>
                <a:schemeClr val="bg1"/>
              </a:solidFill>
              <a:latin typeface="Muller Narrow ExtraBold" pitchFamily="50" charset="-52"/>
            </a:endParaRPr>
          </a:p>
          <a:p>
            <a:pPr marL="228600" indent="-228600" algn="ctr" defTabSz="917575">
              <a:buFont typeface="Arial" charset="0"/>
              <a:buNone/>
            </a:pPr>
            <a:r>
              <a:rPr lang="ru-RU" sz="1400" dirty="0" smtClean="0">
                <a:solidFill>
                  <a:schemeClr val="bg1"/>
                </a:solidFill>
                <a:latin typeface="Muller Narrow ExtraBold" panose="00000900000000000000" pitchFamily="50" charset="-52"/>
              </a:rPr>
              <a:t>(Утверждено постановлением Правительства Мурманской области от 15.11.2019 </a:t>
            </a:r>
            <a:r>
              <a:rPr lang="ru-RU" sz="14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№ </a:t>
            </a:r>
            <a:r>
              <a:rPr lang="ru-RU" sz="1400" dirty="0" smtClean="0">
                <a:solidFill>
                  <a:schemeClr val="bg1"/>
                </a:solidFill>
                <a:latin typeface="Muller Narrow ExtraBold" panose="00000900000000000000" pitchFamily="50" charset="-52"/>
              </a:rPr>
              <a:t>511-ПП)</a:t>
            </a:r>
            <a:r>
              <a:rPr lang="ru-RU" sz="1400" dirty="0">
                <a:solidFill>
                  <a:schemeClr val="bg1"/>
                </a:solidFill>
                <a:latin typeface="Muller Narrow ExtraBold" pitchFamily="50" charset="-52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Muller Narrow ExtraBold" pitchFamily="50" charset="-52"/>
              </a:rPr>
            </a:br>
            <a:endParaRPr lang="ru-RU" sz="1400" dirty="0">
              <a:solidFill>
                <a:schemeClr val="bg1"/>
              </a:solidFill>
              <a:latin typeface="Muller Narrow ExtraBold" pitchFamily="50" charset="-52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799F3D2-8F59-9048-AE9F-F7827C856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040" y="1561526"/>
            <a:ext cx="498868" cy="498868"/>
          </a:xfrm>
          <a:prstGeom prst="rect">
            <a:avLst/>
          </a:prstGeom>
        </p:spPr>
      </p:pic>
      <p:sp>
        <p:nvSpPr>
          <p:cNvPr id="53" name="Скругленный прямоугольник 52">
            <a:extLst/>
          </p:cNvPr>
          <p:cNvSpPr/>
          <p:nvPr/>
        </p:nvSpPr>
        <p:spPr>
          <a:xfrm>
            <a:off x="922036" y="5130906"/>
            <a:ext cx="3124609" cy="129150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СЕКТОР ПРОТИВОДЕЙСТВИЯ КОРРУПЦИИ В ОРГАНАХ ГОСУДАРСТВЕННОЙ ВЛАСТИ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58" name="Скругленный прямоугольник 57">
            <a:extLst/>
          </p:cNvPr>
          <p:cNvSpPr/>
          <p:nvPr/>
        </p:nvSpPr>
        <p:spPr>
          <a:xfrm>
            <a:off x="1990906" y="2612063"/>
            <a:ext cx="8036801" cy="83611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НАЧАЛЬНИК УПРАВЛЕНИЯ  ПО РЕАЛИЗАЦИИ АНТИКОРРУПЦИОННОЙ ПОЛИТИКИ МУРМАНСКОЙ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ДОЛГОВ АРТЕМ НИКОЛАЕВИЧ</a:t>
            </a:r>
            <a:endParaRPr lang="ru-RU" sz="1600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83" name="Скругленный прямоугольник 82">
            <a:extLst/>
          </p:cNvPr>
          <p:cNvSpPr/>
          <p:nvPr/>
        </p:nvSpPr>
        <p:spPr>
          <a:xfrm>
            <a:off x="3197400" y="3758647"/>
            <a:ext cx="5731496" cy="8496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ЗАМЕСТИТЕЛЬ НАЧАЛЬНИКА УПРАВЛЕНИЯ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85" name="Скругленный прямоугольник 84">
            <a:extLst/>
          </p:cNvPr>
          <p:cNvSpPr/>
          <p:nvPr/>
        </p:nvSpPr>
        <p:spPr>
          <a:xfrm>
            <a:off x="8031699" y="5024907"/>
            <a:ext cx="3124609" cy="129150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СЕКТОР ПРОТИВОДЕЙСТВИЯ КОРРУПЦИИ В ОРГАНАХ </a:t>
            </a:r>
            <a:r>
              <a:rPr lang="ru-RU" sz="16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МЕСТНОГО САМОУПРАВЛЕНИЯ</a:t>
            </a:r>
            <a:endParaRPr lang="ru-RU" sz="16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cxnSp>
        <p:nvCxnSpPr>
          <p:cNvPr id="91" name="Прямая соединительная линия 90"/>
          <p:cNvCxnSpPr>
            <a:stCxn id="58" idx="2"/>
          </p:cNvCxnSpPr>
          <p:nvPr/>
        </p:nvCxnSpPr>
        <p:spPr>
          <a:xfrm>
            <a:off x="6009307" y="3448180"/>
            <a:ext cx="0" cy="310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459637" y="4608260"/>
            <a:ext cx="0" cy="522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630575" y="4608260"/>
            <a:ext cx="0" cy="416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9506256" y="3448180"/>
            <a:ext cx="0" cy="1583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2525891" y="3448180"/>
            <a:ext cx="0" cy="1668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67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19536" y="241570"/>
            <a:ext cx="11164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Muller Narrow Light" pitchFamily="2" charset="0"/>
              </a:rPr>
              <a:t>СВЕДЕНИЯ О </a:t>
            </a:r>
            <a:r>
              <a:rPr lang="ru-RU" sz="2400" dirty="0" smtClean="0">
                <a:latin typeface="Muller Narrow Light" pitchFamily="2" charset="0"/>
              </a:rPr>
              <a:t>ФИНАНСОВОМ ОБЕСПЕЧЕНИИ ДЕЯТЕЛЬНОСТИ УПРАВЛЕНИЯ</a:t>
            </a:r>
            <a:r>
              <a:rPr lang="en-US" sz="2400" dirty="0" smtClean="0">
                <a:latin typeface="Muller Narrow Light" pitchFamily="2" charset="0"/>
              </a:rPr>
              <a:t/>
            </a:r>
            <a:br>
              <a:rPr lang="en-US" sz="2400" dirty="0" smtClean="0">
                <a:latin typeface="Muller Narrow Light" pitchFamily="2" charset="0"/>
              </a:rPr>
            </a:br>
            <a:r>
              <a:rPr lang="ru-RU" sz="2400" dirty="0" smtClean="0">
                <a:latin typeface="Muller Narrow Light" pitchFamily="2" charset="0"/>
              </a:rPr>
              <a:t>ЗА </a:t>
            </a:r>
            <a:r>
              <a:rPr lang="ru-RU" sz="2400" dirty="0">
                <a:latin typeface="Muller Narrow Light" pitchFamily="2" charset="0"/>
              </a:rPr>
              <a:t>3</a:t>
            </a:r>
            <a:r>
              <a:rPr lang="ru-RU" sz="2400" dirty="0" smtClean="0">
                <a:latin typeface="Muller Narrow Light" pitchFamily="2" charset="0"/>
              </a:rPr>
              <a:t> КВАРТАЛ 202</a:t>
            </a:r>
            <a:r>
              <a:rPr lang="en-US" sz="2400" dirty="0" smtClean="0">
                <a:latin typeface="Muller Narrow Light" pitchFamily="2" charset="0"/>
              </a:rPr>
              <a:t>1</a:t>
            </a:r>
            <a:r>
              <a:rPr lang="ru-RU" sz="2400" dirty="0" smtClean="0">
                <a:latin typeface="Muller Narrow Light" pitchFamily="2" charset="0"/>
              </a:rPr>
              <a:t> ГОДА</a:t>
            </a:r>
            <a:endParaRPr lang="ru-RU" sz="2400" dirty="0">
              <a:latin typeface="Muller Narrow Ligh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1444" y="5316090"/>
            <a:ext cx="61182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8" name="Скругленный прямоугольник 67">
            <a:extLst/>
          </p:cNvPr>
          <p:cNvSpPr/>
          <p:nvPr/>
        </p:nvSpPr>
        <p:spPr>
          <a:xfrm>
            <a:off x="2407117" y="6303018"/>
            <a:ext cx="3334327" cy="55049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ru-RU" sz="1100" dirty="0">
                <a:solidFill>
                  <a:srgbClr val="000000"/>
                </a:solidFill>
                <a:latin typeface="Muller Narrow ExtraBold" panose="00000900000000000000" pitchFamily="50" charset="-52"/>
                <a:ea typeface="Calibri" panose="020F0502020204030204" pitchFamily="34" charset="0"/>
                <a:cs typeface="Arial" panose="020B0604020202020204" pitchFamily="34" charset="0"/>
              </a:rPr>
              <a:t>Антикоррупционное просвещение и пропаганда</a:t>
            </a:r>
            <a:endParaRPr lang="ru-RU" sz="11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0" name="Скругленный прямоугольник 69">
            <a:extLst/>
          </p:cNvPr>
          <p:cNvSpPr/>
          <p:nvPr/>
        </p:nvSpPr>
        <p:spPr>
          <a:xfrm>
            <a:off x="1083195" y="5519033"/>
            <a:ext cx="1014856" cy="587656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0,9</a:t>
            </a:r>
            <a:endParaRPr lang="ru-RU" dirty="0"/>
          </a:p>
        </p:txBody>
      </p:sp>
      <p:sp>
        <p:nvSpPr>
          <p:cNvPr id="42" name="Скругленный прямоугольник 41">
            <a:extLst/>
          </p:cNvPr>
          <p:cNvSpPr/>
          <p:nvPr/>
        </p:nvSpPr>
        <p:spPr>
          <a:xfrm>
            <a:off x="2407117" y="5519033"/>
            <a:ext cx="3334327" cy="5876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Мониторинг состояния коррупции в Мурманской области </a:t>
            </a:r>
            <a:endParaRPr lang="ru-RU" sz="17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9231368" y="1241001"/>
            <a:ext cx="2231966" cy="2448300"/>
          </a:xfrm>
          <a:prstGeom prst="roundRect">
            <a:avLst>
              <a:gd name="adj" fmla="val 2528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Закон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Мурманской области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  <a:t>от 24.02.2020 </a:t>
            </a:r>
            <a:br>
              <a:rPr lang="ru-RU" sz="1600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№ 2585-01-ЗМО </a:t>
            </a:r>
            <a:b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«Об областном бюджете на 2021 год </a:t>
            </a:r>
            <a:b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</a:br>
            <a:r>
              <a:rPr lang="ru-RU" sz="1600" b="1" dirty="0">
                <a:solidFill>
                  <a:srgbClr val="0070C0"/>
                </a:solidFill>
                <a:latin typeface="Muller Narrow ExtraBold" pitchFamily="50" charset="-52"/>
              </a:rPr>
              <a:t>и на плановый период 2022 и 2023 годов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793197" y="1225116"/>
            <a:ext cx="8007359" cy="2464185"/>
            <a:chOff x="385761" y="1948543"/>
            <a:chExt cx="6548566" cy="2982613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385761" y="1948543"/>
              <a:ext cx="6548566" cy="2982613"/>
              <a:chOff x="3052965" y="2186381"/>
              <a:chExt cx="6194584" cy="2982613"/>
            </a:xfrm>
          </p:grpSpPr>
          <p:sp>
            <p:nvSpPr>
              <p:cNvPr id="104" name="Скругленный прямоугольник 103"/>
              <p:cNvSpPr/>
              <p:nvPr/>
            </p:nvSpPr>
            <p:spPr>
              <a:xfrm>
                <a:off x="3052965" y="2186381"/>
                <a:ext cx="6194584" cy="2982613"/>
              </a:xfrm>
              <a:prstGeom prst="roundRect">
                <a:avLst>
                  <a:gd name="adj" fmla="val 2528"/>
                </a:avLst>
              </a:prstGeom>
              <a:solidFill>
                <a:schemeClr val="bg1"/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/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6555755" y="3164400"/>
                <a:ext cx="1172329" cy="411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688128" y="3391099"/>
                <a:ext cx="887748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>
                    <a:solidFill>
                      <a:schemeClr val="accent6"/>
                    </a:solidFill>
                    <a:latin typeface="Muller Narrow ExtraBold" pitchFamily="50" charset="-52"/>
                  </a:rPr>
                  <a:t>РАСХОДЫ</a:t>
                </a:r>
                <a:endParaRPr lang="ru-RU" sz="1600" dirty="0">
                  <a:solidFill>
                    <a:schemeClr val="accent6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644512" y="3312808"/>
                <a:ext cx="1405790" cy="725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2400" dirty="0">
                  <a:solidFill>
                    <a:schemeClr val="accent5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6264559" y="3419799"/>
                <a:ext cx="1319322" cy="633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14,3</a:t>
                </a:r>
                <a:endParaRPr lang="ru-RU" sz="28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3337674" y="2397552"/>
                <a:ext cx="677344" cy="435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>
                    <a:solidFill>
                      <a:schemeClr val="accent3"/>
                    </a:solidFill>
                    <a:latin typeface="Muller Narrow Light" pitchFamily="50" charset="-52"/>
                  </a:rPr>
                  <a:t>м</a:t>
                </a:r>
                <a:r>
                  <a:rPr lang="ru-RU" sz="1200" dirty="0" smtClean="0">
                    <a:solidFill>
                      <a:schemeClr val="accent3"/>
                    </a:solidFill>
                    <a:latin typeface="Muller Narrow Light" pitchFamily="50" charset="-52"/>
                  </a:rPr>
                  <a:t>лн рублей</a:t>
                </a:r>
                <a:endParaRPr lang="ru-RU" sz="12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cxnSp>
            <p:nvCxnSpPr>
              <p:cNvPr id="113" name="Прямая соединительная линия 112"/>
              <p:cNvCxnSpPr/>
              <p:nvPr/>
            </p:nvCxnSpPr>
            <p:spPr>
              <a:xfrm>
                <a:off x="3557576" y="4128307"/>
                <a:ext cx="5629912" cy="0"/>
              </a:xfrm>
              <a:prstGeom prst="line">
                <a:avLst/>
              </a:prstGeom>
              <a:ln w="19050">
                <a:solidFill>
                  <a:schemeClr val="accent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4865541" y="3164400"/>
                <a:ext cx="1254469" cy="411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849150" y="3386285"/>
                <a:ext cx="1216795" cy="633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21,2</a:t>
                </a:r>
                <a:endParaRPr lang="ru-RU" sz="2800" dirty="0">
                  <a:solidFill>
                    <a:schemeClr val="accent3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7637947" y="3199886"/>
                <a:ext cx="991933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8009309" y="3607329"/>
                <a:ext cx="916585" cy="532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600" dirty="0">
                  <a:solidFill>
                    <a:schemeClr val="accent3"/>
                  </a:solidFill>
                  <a:latin typeface="Muller Narrow Light" pitchFamily="50" charset="-52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977071" y="2247756"/>
                <a:ext cx="1088537" cy="1005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 smtClean="0">
                    <a:solidFill>
                      <a:srgbClr val="0070C0"/>
                    </a:solidFill>
                    <a:latin typeface="Muller Narrow ExtraBold" pitchFamily="50" charset="-52"/>
                  </a:rPr>
                  <a:t>2021 </a:t>
                </a:r>
                <a:r>
                  <a:rPr lang="ru-RU" sz="2400" dirty="0">
                    <a:solidFill>
                      <a:srgbClr val="0070C0"/>
                    </a:solidFill>
                    <a:latin typeface="Muller Narrow ExtraBold" pitchFamily="50" charset="-52"/>
                  </a:rPr>
                  <a:t>год</a:t>
                </a:r>
              </a:p>
              <a:p>
                <a:pPr algn="ctr"/>
                <a:r>
                  <a:rPr lang="ru-RU" sz="2400" dirty="0" smtClean="0">
                    <a:solidFill>
                      <a:srgbClr val="0070C0"/>
                    </a:solidFill>
                    <a:latin typeface="Muller Narrow ExtraBold" pitchFamily="50" charset="-52"/>
                  </a:rPr>
                  <a:t>план</a:t>
                </a:r>
                <a:endParaRPr lang="ru-RU" sz="2400" dirty="0">
                  <a:solidFill>
                    <a:srgbClr val="0070C0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212157" y="2194647"/>
                <a:ext cx="1642541" cy="1005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solidFill>
                      <a:schemeClr val="accent5"/>
                    </a:solidFill>
                    <a:latin typeface="Muller Narrow ExtraBold" pitchFamily="50" charset="-52"/>
                  </a:rPr>
                  <a:t>3</a:t>
                </a:r>
                <a:r>
                  <a:rPr lang="ru-RU" sz="2400" dirty="0" smtClean="0">
                    <a:solidFill>
                      <a:schemeClr val="accent5"/>
                    </a:solidFill>
                    <a:latin typeface="Muller Narrow ExtraBold" pitchFamily="50" charset="-52"/>
                  </a:rPr>
                  <a:t> кв. 2021 </a:t>
                </a:r>
                <a:r>
                  <a:rPr lang="ru-RU" sz="2400" dirty="0">
                    <a:solidFill>
                      <a:schemeClr val="accent5"/>
                    </a:solidFill>
                    <a:latin typeface="Muller Narrow ExtraBold" pitchFamily="50" charset="-52"/>
                  </a:rPr>
                  <a:t>год</a:t>
                </a:r>
              </a:p>
              <a:p>
                <a:pPr algn="ctr"/>
                <a:r>
                  <a:rPr lang="ru-RU" sz="2400" dirty="0" smtClean="0">
                    <a:solidFill>
                      <a:schemeClr val="accent5"/>
                    </a:solidFill>
                    <a:latin typeface="Muller Narrow ExtraBold" pitchFamily="50" charset="-52"/>
                  </a:rPr>
                  <a:t>факт</a:t>
                </a:r>
                <a:endParaRPr lang="ru-RU" sz="2400" dirty="0">
                  <a:solidFill>
                    <a:schemeClr val="accent5"/>
                  </a:solidFill>
                  <a:latin typeface="Muller Narrow ExtraBold" pitchFamily="50" charset="-52"/>
                </a:endParaRPr>
              </a:p>
            </p:txBody>
          </p:sp>
          <p:sp>
            <p:nvSpPr>
              <p:cNvPr id="120" name="Прямоугольник 119"/>
              <p:cNvSpPr/>
              <p:nvPr/>
            </p:nvSpPr>
            <p:spPr>
              <a:xfrm>
                <a:off x="8060544" y="2205437"/>
                <a:ext cx="1058054" cy="1015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Исполнение </a:t>
                </a:r>
                <a:b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</a:br>
                <a:r>
                  <a:rPr lang="ru-RU" dirty="0" smtClean="0">
                    <a:solidFill>
                      <a:schemeClr val="accent3"/>
                    </a:solidFill>
                    <a:latin typeface="Muller Narrow ExtraBold" pitchFamily="50" charset="-52"/>
                  </a:rPr>
                  <a:t>бюджета</a:t>
                </a:r>
                <a:endParaRPr lang="ru-RU" dirty="0">
                  <a:solidFill>
                    <a:schemeClr val="accent6"/>
                  </a:solidFill>
                  <a:latin typeface="Muller Narrow ExtraBold" pitchFamily="50" charset="-52"/>
                </a:endParaRPr>
              </a:p>
            </p:txBody>
          </p:sp>
        </p:grpSp>
        <p:sp>
          <p:nvSpPr>
            <p:cNvPr id="98" name="Минус 97"/>
            <p:cNvSpPr/>
            <p:nvPr/>
          </p:nvSpPr>
          <p:spPr>
            <a:xfrm>
              <a:off x="537469" y="2819523"/>
              <a:ext cx="170916" cy="360387"/>
            </a:xfrm>
            <a:prstGeom prst="mathMinus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B981C3AE-0D68-2849-9510-C16D4079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161" y="3221489"/>
              <a:ext cx="355600" cy="572035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5527917" y="3286193"/>
              <a:ext cx="1024230" cy="532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uller Narrow Light" panose="00000400000000000000" pitchFamily="50" charset="-52"/>
                </a:rPr>
                <a:t> </a:t>
              </a:r>
              <a:endParaRPr lang="ru-RU" sz="1600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Muller Narrow Light" panose="00000400000000000000" pitchFamily="50" charset="-52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7116337" y="2208461"/>
            <a:ext cx="170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70C0"/>
                </a:solidFill>
                <a:latin typeface="Muller Narrow ExtraBold" pitchFamily="50" charset="-52"/>
              </a:rPr>
              <a:t>67,78%</a:t>
            </a:r>
            <a:endParaRPr lang="ru-RU" sz="2800" i="1" dirty="0">
              <a:solidFill>
                <a:srgbClr val="0070C0"/>
              </a:solidFill>
              <a:latin typeface="Muller Narrow ExtraBold" pitchFamily="50" charset="-52"/>
            </a:endParaRPr>
          </a:p>
        </p:txBody>
      </p:sp>
      <p:sp>
        <p:nvSpPr>
          <p:cNvPr id="123" name="Скругленный прямоугольник 122">
            <a:extLst/>
          </p:cNvPr>
          <p:cNvSpPr/>
          <p:nvPr/>
        </p:nvSpPr>
        <p:spPr>
          <a:xfrm>
            <a:off x="1083194" y="6303019"/>
            <a:ext cx="1014857" cy="550492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0,3</a:t>
            </a:r>
            <a:endParaRPr lang="ru-RU" dirty="0"/>
          </a:p>
        </p:txBody>
      </p:sp>
      <p:sp>
        <p:nvSpPr>
          <p:cNvPr id="125" name="Скругленный прямоугольник 124">
            <a:extLst/>
          </p:cNvPr>
          <p:cNvSpPr/>
          <p:nvPr/>
        </p:nvSpPr>
        <p:spPr>
          <a:xfrm>
            <a:off x="2407117" y="3778692"/>
            <a:ext cx="3334327" cy="70120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УТВЕРЖДЕНО:</a:t>
            </a:r>
            <a:endParaRPr lang="ru-RU" sz="2000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7" name="Скругленный прямоугольник 126">
            <a:extLst/>
          </p:cNvPr>
          <p:cNvSpPr/>
          <p:nvPr/>
        </p:nvSpPr>
        <p:spPr>
          <a:xfrm>
            <a:off x="7707040" y="5519034"/>
            <a:ext cx="3334327" cy="60042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Мониторинг состояния коррупции в Мурманской области </a:t>
            </a:r>
            <a:endParaRPr lang="ru-RU" sz="17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8" name="Скругленный прямоугольник 127">
            <a:extLst/>
          </p:cNvPr>
          <p:cNvSpPr/>
          <p:nvPr/>
        </p:nvSpPr>
        <p:spPr>
          <a:xfrm>
            <a:off x="7707043" y="6303019"/>
            <a:ext cx="3334327" cy="50559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ru-RU" sz="1100" dirty="0">
                <a:solidFill>
                  <a:srgbClr val="000000"/>
                </a:solidFill>
                <a:latin typeface="Muller Narrow ExtraBold" panose="00000900000000000000" pitchFamily="50" charset="-52"/>
                <a:ea typeface="Calibri" panose="020F0502020204030204" pitchFamily="34" charset="0"/>
                <a:cs typeface="Arial" panose="020B0604020202020204" pitchFamily="34" charset="0"/>
              </a:rPr>
              <a:t>Антикоррупционное просвещение и пропаганда</a:t>
            </a:r>
            <a:endParaRPr lang="ru-RU" sz="11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29" name="Скругленный прямоугольник 128">
            <a:extLst/>
          </p:cNvPr>
          <p:cNvSpPr/>
          <p:nvPr/>
        </p:nvSpPr>
        <p:spPr>
          <a:xfrm>
            <a:off x="6441103" y="5515288"/>
            <a:ext cx="959391" cy="59140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0,0</a:t>
            </a:r>
            <a:endParaRPr lang="ru-RU" dirty="0">
              <a:solidFill>
                <a:srgbClr val="F05A28"/>
              </a:solidFill>
            </a:endParaRPr>
          </a:p>
        </p:txBody>
      </p:sp>
      <p:sp>
        <p:nvSpPr>
          <p:cNvPr id="131" name="Скругленный прямоугольник 130">
            <a:extLst/>
          </p:cNvPr>
          <p:cNvSpPr/>
          <p:nvPr/>
        </p:nvSpPr>
        <p:spPr>
          <a:xfrm>
            <a:off x="7707043" y="3747176"/>
            <a:ext cx="3334327" cy="701208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000" dirty="0" smtClean="0">
                <a:solidFill>
                  <a:schemeClr val="accent5"/>
                </a:solidFill>
                <a:latin typeface="Muller Narrow ExtraBold" panose="00000900000000000000" pitchFamily="50" charset="-52"/>
              </a:rPr>
              <a:t>ИСПОЛНЕНО:</a:t>
            </a:r>
            <a:endParaRPr lang="ru-RU" sz="2000" dirty="0">
              <a:solidFill>
                <a:schemeClr val="accent5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33" name="Скругленный прямоугольник 132">
            <a:extLst/>
          </p:cNvPr>
          <p:cNvSpPr/>
          <p:nvPr/>
        </p:nvSpPr>
        <p:spPr>
          <a:xfrm>
            <a:off x="2407117" y="4737001"/>
            <a:ext cx="3334327" cy="66627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Muller Narrow ExtraBold" panose="00000900000000000000" pitchFamily="50" charset="-52"/>
              </a:rPr>
              <a:t>Обеспечение </a:t>
            </a:r>
            <a:r>
              <a:rPr lang="ru-RU" sz="1100" dirty="0" smtClean="0">
                <a:solidFill>
                  <a:schemeClr val="tx1"/>
                </a:solidFill>
                <a:latin typeface="Muller Narrow ExtraBold" panose="00000900000000000000" pitchFamily="50" charset="-52"/>
              </a:rPr>
              <a:t>функций </a:t>
            </a:r>
            <a:r>
              <a:rPr lang="ru-RU" sz="1100" dirty="0">
                <a:solidFill>
                  <a:schemeClr val="tx1"/>
                </a:solidFill>
                <a:latin typeface="Muller Narrow ExtraBold" panose="00000900000000000000" pitchFamily="50" charset="-52"/>
              </a:rPr>
              <a:t>по реализации антикоррупционной политики в Мурманской области </a:t>
            </a:r>
          </a:p>
        </p:txBody>
      </p:sp>
      <p:sp>
        <p:nvSpPr>
          <p:cNvPr id="134" name="Скругленный прямоугольник 133">
            <a:extLst/>
          </p:cNvPr>
          <p:cNvSpPr/>
          <p:nvPr/>
        </p:nvSpPr>
        <p:spPr>
          <a:xfrm>
            <a:off x="7717673" y="4716908"/>
            <a:ext cx="3334327" cy="613374"/>
          </a:xfrm>
          <a:prstGeom prst="roundRect">
            <a:avLst/>
          </a:prstGeom>
          <a:solidFill>
            <a:schemeClr val="bg1"/>
          </a:solidFill>
          <a:ln w="6350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Обеспечение </a:t>
            </a:r>
            <a:r>
              <a:rPr lang="ru-RU" sz="11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функций </a:t>
            </a:r>
            <a:r>
              <a:rPr lang="ru-RU" sz="11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по реализации антикоррупционной политики в Мурманской области </a:t>
            </a:r>
          </a:p>
        </p:txBody>
      </p:sp>
      <p:sp>
        <p:nvSpPr>
          <p:cNvPr id="137" name="Скругленный прямоугольник 136">
            <a:extLst/>
          </p:cNvPr>
          <p:cNvSpPr/>
          <p:nvPr/>
        </p:nvSpPr>
        <p:spPr>
          <a:xfrm>
            <a:off x="6465456" y="6303018"/>
            <a:ext cx="935038" cy="515000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0,0</a:t>
            </a:r>
            <a:endParaRPr lang="ru-RU" dirty="0">
              <a:solidFill>
                <a:srgbClr val="F05A28"/>
              </a:solidFill>
            </a:endParaRPr>
          </a:p>
        </p:txBody>
      </p:sp>
      <p:sp>
        <p:nvSpPr>
          <p:cNvPr id="138" name="Скругленный прямоугольник 137">
            <a:extLst/>
          </p:cNvPr>
          <p:cNvSpPr/>
          <p:nvPr/>
        </p:nvSpPr>
        <p:spPr>
          <a:xfrm>
            <a:off x="1081389" y="4727923"/>
            <a:ext cx="1014856" cy="666272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20,0</a:t>
            </a:r>
            <a:endParaRPr lang="ru-RU" dirty="0"/>
          </a:p>
        </p:txBody>
      </p:sp>
      <p:sp>
        <p:nvSpPr>
          <p:cNvPr id="139" name="Скругленный прямоугольник 138">
            <a:extLst/>
          </p:cNvPr>
          <p:cNvSpPr/>
          <p:nvPr/>
        </p:nvSpPr>
        <p:spPr>
          <a:xfrm>
            <a:off x="6442631" y="4738881"/>
            <a:ext cx="959391" cy="591401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bg1"/>
                </a:solidFill>
              </a:rPr>
              <a:t>14,3</a:t>
            </a:r>
            <a:endParaRPr lang="ru-RU" dirty="0" smtClean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05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524974" y="62798"/>
            <a:ext cx="9959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Light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Light" pitchFamily="2" charset="0"/>
                <a:ea typeface="+mn-ea"/>
                <a:cs typeface="+mn-cs"/>
              </a:rPr>
              <a:t>                       ГП «ГОСУДАРСТВЕННОЕ УПРАВЛЕНИЕ И ГРАЖДАНСКОЕ ОБЩЕСТВО»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Light" pitchFamily="2" charset="0"/>
              <a:ea typeface="+mn-ea"/>
              <a:cs typeface="+mn-cs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9246559" y="-101852"/>
            <a:ext cx="3454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itchFamily="50" charset="-52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ППМО от 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11</a:t>
            </a:r>
            <a:r>
              <a:rPr lang="ru-RU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11</a:t>
            </a:r>
            <a:r>
              <a:rPr lang="ru-RU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.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2020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 № </a:t>
            </a:r>
            <a:r>
              <a:rPr lang="en-US" sz="1400" b="1" dirty="0" smtClean="0">
                <a:solidFill>
                  <a:prstClr val="black"/>
                </a:solidFill>
                <a:latin typeface="Muller Narrow ExtraBold" pitchFamily="50" charset="-52"/>
                <a:cs typeface="Times New Roman" panose="02020603050405020304" pitchFamily="18" charset="0"/>
              </a:rPr>
              <a:t>793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itchFamily="50" charset="-52"/>
                <a:ea typeface="+mn-ea"/>
                <a:cs typeface="Times New Roman" panose="02020603050405020304" pitchFamily="18" charset="0"/>
              </a:rPr>
              <a:t>-ПП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itchFamily="50" charset="-52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C6EA9-0C90-458B-AA00-894FE4ED635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317781" y="959506"/>
            <a:ext cx="11604061" cy="2329780"/>
            <a:chOff x="444961" y="2855896"/>
            <a:chExt cx="6322550" cy="2390388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951349" y="4876952"/>
              <a:ext cx="23743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Arial" pitchFamily="34" charset="0"/>
              </a:endParaRPr>
            </a:p>
          </p:txBody>
        </p:sp>
        <p:sp>
          <p:nvSpPr>
            <p:cNvPr id="103" name="Скругленный прямоугольник 102"/>
            <p:cNvSpPr/>
            <p:nvPr/>
          </p:nvSpPr>
          <p:spPr>
            <a:xfrm>
              <a:off x="628514" y="2855896"/>
              <a:ext cx="5915881" cy="1886848"/>
            </a:xfrm>
            <a:prstGeom prst="roundRect">
              <a:avLst>
                <a:gd name="adj" fmla="val 1196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b="1" dirty="0" smtClean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Цель</a:t>
              </a:r>
              <a:r>
                <a:rPr lang="ru-RU" sz="2400" dirty="0" smtClean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 - Создание </a:t>
              </a:r>
              <a:r>
                <a:rPr lang="ru-RU" sz="2400" dirty="0">
                  <a:solidFill>
                    <a:schemeClr val="bg1"/>
                  </a:solidFill>
                  <a:latin typeface="Muller Narrow Light"/>
                  <a:cs typeface="Times New Roman" pitchFamily="18" charset="0"/>
                </a:rPr>
                <a:t>условий для обеспечения эффективного государственного и муниципального управления</a:t>
              </a:r>
            </a:p>
            <a:p>
              <a:pPr marR="0" indent="0" defTabSz="9144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ru-RU" sz="2400" dirty="0">
                <a:solidFill>
                  <a:prstClr val="black"/>
                </a:solidFill>
                <a:latin typeface="Muller Narrow Light"/>
                <a:cs typeface="Times New Roman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444961" y="2919103"/>
              <a:ext cx="6322550" cy="320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3" name="Скругленный прямоугольник 122"/>
          <p:cNvSpPr/>
          <p:nvPr/>
        </p:nvSpPr>
        <p:spPr>
          <a:xfrm>
            <a:off x="654664" y="2929318"/>
            <a:ext cx="3436073" cy="3499761"/>
          </a:xfrm>
          <a:prstGeom prst="roundRect">
            <a:avLst>
              <a:gd name="adj" fmla="val 12173"/>
            </a:avLst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lang="ru-RU" sz="1600" dirty="0">
                <a:latin typeface="Muller Narrow Light" panose="00000400000000000000" pitchFamily="50" charset="-52"/>
              </a:rPr>
              <a:t> эффективности мер по противодействию коррупции в исполнительных органах государственной власти Мурманской области.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программы: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Доля граждан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столкнувшихся с проявлениями коррупции.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и этапы реализации подпрограммы: </a:t>
            </a:r>
            <a:r>
              <a:rPr lang="ru-RU" sz="1600" b="1" dirty="0" smtClean="0">
                <a:latin typeface="Muller Narrow Light" panose="00000400000000000000" pitchFamily="50" charset="-52"/>
              </a:rPr>
              <a:t>2021-2025 </a:t>
            </a:r>
            <a:r>
              <a:rPr lang="ru-RU" sz="2000" b="1" dirty="0">
                <a:latin typeface="Muller Narrow Light" panose="00000400000000000000" pitchFamily="50" charset="-52"/>
              </a:rPr>
              <a:t>годы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ler Narrow Light" panose="00000400000000000000" pitchFamily="50" charset="-52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54664" y="6538286"/>
            <a:ext cx="7356315" cy="483754"/>
          </a:xfrm>
          <a:prstGeom prst="roundRect">
            <a:avLst>
              <a:gd name="adj" fmla="val 12173"/>
            </a:avLst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Light" pitchFamily="50" charset="-52"/>
                <a:ea typeface="+mn-ea"/>
                <a:cs typeface="+mn-cs"/>
              </a:rPr>
              <a:t>Ответственный исполнитель – Аппарат Правительства Мурманской области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Light" pitchFamily="50" charset="-52"/>
              <a:ea typeface="+mn-ea"/>
              <a:cs typeface="+mn-cs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96615" y="2929318"/>
            <a:ext cx="3814365" cy="3499761"/>
          </a:xfrm>
          <a:prstGeom prst="roundRect">
            <a:avLst>
              <a:gd name="adj" fmla="val 12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82C8"/>
                </a:solidFill>
                <a:latin typeface="Muller Narrow Light" panose="00000400000000000000" pitchFamily="50" charset="-52"/>
              </a:rPr>
              <a:t>Приоритетами государственной политики </a:t>
            </a:r>
            <a: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  <a:t/>
            </a:r>
            <a:b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</a:br>
            <a: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  <a:t>в </a:t>
            </a:r>
            <a:r>
              <a:rPr lang="ru-RU" sz="1400" dirty="0">
                <a:solidFill>
                  <a:srgbClr val="0082C8"/>
                </a:solidFill>
                <a:latin typeface="Muller Narrow Light" panose="00000400000000000000" pitchFamily="50" charset="-52"/>
              </a:rPr>
              <a:t>сфере реализации государственной программы являются:</a:t>
            </a:r>
          </a:p>
          <a:p>
            <a:pPr algn="just"/>
            <a:r>
              <a:rPr lang="ru-RU" sz="1400" dirty="0">
                <a:solidFill>
                  <a:srgbClr val="0082C8"/>
                </a:solidFill>
                <a:latin typeface="Muller Narrow Light" panose="00000400000000000000" pitchFamily="50" charset="-52"/>
              </a:rPr>
              <a:t>- противодействие коррупции, прежде всего за счет создания условий, затрудняющих возможность коррупционного поведения </a:t>
            </a:r>
            <a: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  <a:t/>
            </a:r>
            <a:b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</a:br>
            <a: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  <a:t>и </a:t>
            </a:r>
            <a:r>
              <a:rPr lang="ru-RU" sz="1400" dirty="0">
                <a:solidFill>
                  <a:srgbClr val="0082C8"/>
                </a:solidFill>
                <a:latin typeface="Muller Narrow Light" panose="00000400000000000000" pitchFamily="50" charset="-52"/>
              </a:rPr>
              <a:t>обеспечивающих снижение уровня коррупции;</a:t>
            </a:r>
          </a:p>
          <a:p>
            <a:pPr algn="just"/>
            <a:r>
              <a:rPr lang="ru-RU" sz="1400" dirty="0">
                <a:solidFill>
                  <a:srgbClr val="0082C8"/>
                </a:solidFill>
                <a:latin typeface="Muller Narrow Light" panose="00000400000000000000" pitchFamily="50" charset="-52"/>
              </a:rPr>
              <a:t>- совершенствование антикоррупционных механизмов;</a:t>
            </a:r>
          </a:p>
          <a:p>
            <a:pPr algn="just"/>
            <a:r>
              <a:rPr lang="ru-RU" sz="1400" dirty="0">
                <a:solidFill>
                  <a:srgbClr val="0082C8"/>
                </a:solidFill>
                <a:latin typeface="Muller Narrow Light" panose="00000400000000000000" pitchFamily="50" charset="-52"/>
              </a:rPr>
              <a:t>- повышение правовой культуры населения региона и широкое привлечение граждан </a:t>
            </a:r>
            <a: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  <a:t/>
            </a:r>
            <a:b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</a:br>
            <a:r>
              <a:rPr lang="ru-RU" sz="1400" dirty="0" smtClean="0">
                <a:solidFill>
                  <a:srgbClr val="0082C8"/>
                </a:solidFill>
                <a:latin typeface="Muller Narrow Light" panose="00000400000000000000" pitchFamily="50" charset="-52"/>
              </a:rPr>
              <a:t>к </a:t>
            </a:r>
            <a:r>
              <a:rPr lang="ru-RU" sz="1400" dirty="0">
                <a:solidFill>
                  <a:srgbClr val="0082C8"/>
                </a:solidFill>
                <a:latin typeface="Muller Narrow Light" panose="00000400000000000000" pitchFamily="50" charset="-52"/>
              </a:rPr>
              <a:t>противодействию коррупции.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60700" y="3252615"/>
            <a:ext cx="611822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0140" y="3352642"/>
            <a:ext cx="687878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imes New Roman" panose="02020603050405020304" pitchFamily="18" charset="0"/>
              </a:rPr>
              <a:t> </a:t>
            </a:r>
            <a:endParaRPr lang="ru-RU" sz="2400" dirty="0">
              <a:latin typeface="Muller Narrow Light"/>
              <a:cs typeface="Times New Roman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817484915"/>
              </p:ext>
            </p:extLst>
          </p:nvPr>
        </p:nvGraphicFramePr>
        <p:xfrm>
          <a:off x="8107872" y="3560228"/>
          <a:ext cx="3477089" cy="294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57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/>
          </p:cNvPr>
          <p:cNvSpPr/>
          <p:nvPr/>
        </p:nvSpPr>
        <p:spPr>
          <a:xfrm>
            <a:off x="-98475" y="14929"/>
            <a:ext cx="12338100" cy="7101378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Muller Narrow Light" panose="00000400000000000000" pitchFamily="50" charset="-52"/>
              </a:rPr>
              <a:t>                 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Muller Narrow Light" panose="00000400000000000000" pitchFamily="50" charset="-52"/>
              </a:rPr>
              <a:t> 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Muller Narrow Light" panose="00000400000000000000" pitchFamily="50" charset="-52"/>
              </a:rPr>
              <a:t>        </a:t>
            </a:r>
            <a:endParaRPr lang="ru-RU" b="1" dirty="0">
              <a:solidFill>
                <a:srgbClr val="F05A28"/>
              </a:solidFill>
              <a:latin typeface="Muller Narrow Light" pitchFamily="50" charset="-52"/>
            </a:endParaRPr>
          </a:p>
        </p:txBody>
      </p:sp>
      <p:sp>
        <p:nvSpPr>
          <p:cNvPr id="205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072992" y="6816725"/>
            <a:ext cx="2166633" cy="3825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C6EA9-0C90-458B-AA00-894FE4ED6352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Muller Narrow Light" pitchFamily="50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z="1200" dirty="0" smtClean="0">
              <a:solidFill>
                <a:schemeClr val="bg1">
                  <a:lumMod val="50000"/>
                </a:schemeClr>
              </a:solidFill>
              <a:latin typeface="Muller Narrow Light" pitchFamily="50" charset="-52"/>
            </a:endParaRPr>
          </a:p>
        </p:txBody>
      </p:sp>
      <p:sp>
        <p:nvSpPr>
          <p:cNvPr id="48" name="Скругленный прямоугольник 47">
            <a:extLst/>
          </p:cNvPr>
          <p:cNvSpPr/>
          <p:nvPr/>
        </p:nvSpPr>
        <p:spPr>
          <a:xfrm>
            <a:off x="272265" y="89077"/>
            <a:ext cx="11552972" cy="2049054"/>
          </a:xfrm>
          <a:prstGeom prst="roundRect">
            <a:avLst/>
          </a:prstGeom>
          <a:solidFill>
            <a:srgbClr val="F05A28"/>
          </a:solidFill>
          <a:ln w="12700">
            <a:solidFill>
              <a:srgbClr val="F05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8112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uller Narrow Light" panose="00000400000000000000" pitchFamily="50" charset="-52"/>
              </a:rPr>
              <a:t>РАБОТА</a:t>
            </a:r>
            <a:r>
              <a:rPr lang="ru-RU" sz="2400" i="1" dirty="0" smtClean="0">
                <a:solidFill>
                  <a:schemeClr val="bg1"/>
                </a:solidFill>
                <a:latin typeface="Muller Narrow Light" panose="00000400000000000000" pitchFamily="50" charset="-52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Muller Narrow Light" panose="00000400000000000000" pitchFamily="50" charset="-52"/>
              </a:rPr>
              <a:t>ОБЩЕСТВЕННОГО СОВЕТА ПРИ УПРАВЛЕНИИ </a:t>
            </a:r>
          </a:p>
          <a:p>
            <a:pPr indent="811213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uller Narrow Light" panose="00000400000000000000" pitchFamily="50" charset="-52"/>
              </a:rPr>
              <a:t>ПО РЕАЛИЗАЦИИ АНТИКОРРУПЦИОННОЙ ПОЛИТИКИ МУРМАНСКОЙ ОБЛАСТИ</a:t>
            </a:r>
          </a:p>
          <a:p>
            <a:pPr indent="811213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Muller Narrow Light" panose="00000400000000000000" pitchFamily="50" charset="-52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845505-9574-AF4F-8A18-E9F8BF67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15" y="1095427"/>
            <a:ext cx="572610" cy="695656"/>
          </a:xfrm>
          <a:prstGeom prst="rect">
            <a:avLst/>
          </a:prstGeom>
        </p:spPr>
      </p:pic>
      <p:sp>
        <p:nvSpPr>
          <p:cNvPr id="84" name="Номер слайда 1"/>
          <p:cNvSpPr txBox="1">
            <a:spLocks/>
          </p:cNvSpPr>
          <p:nvPr/>
        </p:nvSpPr>
        <p:spPr bwMode="auto">
          <a:xfrm>
            <a:off x="15949076" y="13168664"/>
            <a:ext cx="2166633" cy="2553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FC6EA9-0C90-458B-AA00-894FE4ED6352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Muller Narrow Light" pitchFamily="50" charset="-5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z="1200" dirty="0" smtClean="0">
              <a:solidFill>
                <a:schemeClr val="bg1">
                  <a:lumMod val="50000"/>
                </a:schemeClr>
              </a:solidFill>
              <a:latin typeface="Muller Narrow Light" pitchFamily="50" charset="-52"/>
            </a:endParaRP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339292" y="2344624"/>
            <a:ext cx="5419282" cy="885162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accent6"/>
              </a:solidFill>
              <a:latin typeface="Muller Narrow ExtraBold" pitchFamily="50" charset="-52"/>
            </a:endParaRPr>
          </a:p>
          <a:p>
            <a:pPr lvl="0">
              <a:defRPr/>
            </a:pPr>
            <a:endParaRPr lang="ru-RU" b="1" dirty="0">
              <a:solidFill>
                <a:srgbClr val="F05A28">
                  <a:lumMod val="75000"/>
                </a:srgbClr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srgbClr val="F05A28">
                  <a:lumMod val="75000"/>
                </a:srgbClr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srgbClr val="F05A28">
                  <a:lumMod val="75000"/>
                </a:srgbClr>
              </a:solidFill>
            </a:endParaRPr>
          </a:p>
          <a:p>
            <a:pPr lvl="0" algn="ctr"/>
            <a:r>
              <a:rPr lang="ru-RU" sz="2000" dirty="0">
                <a:solidFill>
                  <a:prstClr val="white"/>
                </a:solidFill>
                <a:latin typeface="Muller Narrow ExtraBold" pitchFamily="50" charset="-52"/>
              </a:rPr>
              <a:t>ПОЛОЖЕНИЕ ОБ </a:t>
            </a:r>
            <a:r>
              <a:rPr lang="ru-RU" sz="2000" dirty="0" smtClean="0">
                <a:solidFill>
                  <a:prstClr val="white"/>
                </a:solidFill>
                <a:latin typeface="Muller Narrow ExtraBold" pitchFamily="50" charset="-52"/>
              </a:rPr>
              <a:t>ОБЩЕСТВЕННОМ </a:t>
            </a:r>
            <a:r>
              <a:rPr lang="ru-RU" sz="2000" dirty="0">
                <a:solidFill>
                  <a:prstClr val="white"/>
                </a:solidFill>
                <a:latin typeface="Muller Narrow ExtraBold" pitchFamily="50" charset="-52"/>
              </a:rPr>
              <a:t>СОВЕТЕ </a:t>
            </a:r>
            <a:r>
              <a:rPr lang="en-US" sz="2000" dirty="0" smtClean="0">
                <a:solidFill>
                  <a:prstClr val="white"/>
                </a:solidFill>
                <a:latin typeface="Muller Narrow ExtraBold" pitchFamily="50" charset="-52"/>
              </a:rPr>
              <a:t/>
            </a:r>
            <a:br>
              <a:rPr lang="en-US" sz="2000" dirty="0" smtClean="0">
                <a:solidFill>
                  <a:prstClr val="white"/>
                </a:solidFill>
                <a:latin typeface="Muller Narrow ExtraBold" pitchFamily="50" charset="-52"/>
              </a:rPr>
            </a:br>
            <a:r>
              <a:rPr lang="ru-RU" sz="2000" dirty="0" smtClean="0">
                <a:solidFill>
                  <a:prstClr val="white"/>
                </a:solidFill>
                <a:latin typeface="Muller Narrow ExtraBold" pitchFamily="50" charset="-52"/>
              </a:rPr>
              <a:t>ПРИ </a:t>
            </a:r>
            <a:r>
              <a:rPr lang="ru-RU" sz="2000" dirty="0">
                <a:solidFill>
                  <a:prstClr val="white"/>
                </a:solidFill>
                <a:latin typeface="Muller Narrow ExtraBold" pitchFamily="50" charset="-52"/>
              </a:rPr>
              <a:t>УПРАВЛЕНИИ УТВЕРЖДЕНО ПРИКАЗОМ    </a:t>
            </a:r>
          </a:p>
          <a:p>
            <a:pPr lvl="0" algn="ctr"/>
            <a:r>
              <a:rPr lang="ru-RU" sz="2000" dirty="0" smtClean="0">
                <a:solidFill>
                  <a:schemeClr val="bg1"/>
                </a:solidFill>
                <a:latin typeface="Muller Narrow ExtraBold" pitchFamily="50" charset="-52"/>
              </a:rPr>
              <a:t>ОТ </a:t>
            </a:r>
            <a:r>
              <a:rPr lang="ru-RU" sz="2000" dirty="0">
                <a:solidFill>
                  <a:schemeClr val="bg1"/>
                </a:solidFill>
                <a:latin typeface="Muller Narrow ExtraBold" pitchFamily="50" charset="-52"/>
              </a:rPr>
              <a:t>03.06.2020 № 45-ОД</a:t>
            </a:r>
          </a:p>
          <a:p>
            <a:pPr lvl="0">
              <a:defRPr/>
            </a:pPr>
            <a:endParaRPr lang="ru-RU" b="1" dirty="0">
              <a:solidFill>
                <a:srgbClr val="F05A28">
                  <a:lumMod val="75000"/>
                </a:srgbClr>
              </a:solidFill>
            </a:endParaRPr>
          </a:p>
          <a:p>
            <a:pPr lvl="0">
              <a:defRPr/>
            </a:pPr>
            <a:endParaRPr lang="ru-RU" b="1" dirty="0" smtClean="0">
              <a:solidFill>
                <a:srgbClr val="F05A28">
                  <a:lumMod val="75000"/>
                </a:srgbClr>
              </a:solidFill>
            </a:endParaRPr>
          </a:p>
          <a:p>
            <a:pPr lvl="0">
              <a:defRPr/>
            </a:pPr>
            <a:endParaRPr lang="ru-RU" b="1" dirty="0">
              <a:solidFill>
                <a:srgbClr val="F05A28">
                  <a:lumMod val="75000"/>
                </a:srgbClr>
              </a:solidFill>
            </a:endParaRPr>
          </a:p>
          <a:p>
            <a:pPr algn="ctr"/>
            <a:r>
              <a:rPr lang="ru-RU" dirty="0" smtClean="0">
                <a:solidFill>
                  <a:schemeClr val="accent6"/>
                </a:solidFill>
                <a:latin typeface="Muller Narrow ExtraBold" pitchFamily="50" charset="-52"/>
              </a:rPr>
              <a:t> </a:t>
            </a:r>
            <a:endParaRPr lang="ru-RU" dirty="0">
              <a:solidFill>
                <a:schemeClr val="accent6"/>
              </a:solidFill>
              <a:latin typeface="Muller Narrow ExtraBold" pitchFamily="50" charset="-52"/>
            </a:endParaRPr>
          </a:p>
        </p:txBody>
      </p:sp>
      <p:sp>
        <p:nvSpPr>
          <p:cNvPr id="39" name="Содержимое 2"/>
          <p:cNvSpPr txBox="1">
            <a:spLocks/>
          </p:cNvSpPr>
          <p:nvPr/>
        </p:nvSpPr>
        <p:spPr bwMode="auto">
          <a:xfrm>
            <a:off x="6070575" y="670908"/>
            <a:ext cx="4771589" cy="89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28600" indent="-228600" algn="ctr" defTabSz="917575">
              <a:buFont typeface="Arial" charset="0"/>
              <a:buNone/>
            </a:pPr>
            <a:endParaRPr lang="ru-RU" sz="1600" dirty="0">
              <a:solidFill>
                <a:schemeClr val="bg1"/>
              </a:solidFill>
              <a:latin typeface="Muller Narrow ExtraBold" pitchFamily="50" charset="-52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960708" y="2218829"/>
            <a:ext cx="4714819" cy="43391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Muller Narrow ExtraBold" pitchFamily="50" charset="-52"/>
              </a:rPr>
              <a:t>КОЛИЧЕСТВО ЧЛЕНОВ : 6 ЧЕЛОВЕК</a:t>
            </a:r>
            <a:endParaRPr lang="ru-RU" sz="2000" dirty="0">
              <a:solidFill>
                <a:schemeClr val="bg1"/>
              </a:solidFill>
              <a:latin typeface="Muller Narrow ExtraBold" pitchFamily="50" charset="-52"/>
            </a:endParaRPr>
          </a:p>
        </p:txBody>
      </p:sp>
      <p:sp>
        <p:nvSpPr>
          <p:cNvPr id="85" name="Скругленный прямоугольник 84">
            <a:extLst/>
          </p:cNvPr>
          <p:cNvSpPr/>
          <p:nvPr/>
        </p:nvSpPr>
        <p:spPr>
          <a:xfrm>
            <a:off x="1329195" y="1305817"/>
            <a:ext cx="9874611" cy="712014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dirty="0" smtClean="0">
                <a:solidFill>
                  <a:schemeClr val="accent6"/>
                </a:solidFill>
                <a:latin typeface="Muller Narrow Light" panose="00000400000000000000" pitchFamily="50" charset="-52"/>
              </a:rPr>
              <a:t>Правовая база, состав </a:t>
            </a:r>
            <a:r>
              <a:rPr lang="ru-RU" sz="1200" dirty="0">
                <a:solidFill>
                  <a:schemeClr val="accent6"/>
                </a:solidFill>
                <a:latin typeface="Muller Narrow Light" panose="00000400000000000000" pitchFamily="50" charset="-52"/>
              </a:rPr>
              <a:t>О</a:t>
            </a:r>
            <a:r>
              <a:rPr lang="ru-RU" sz="1200" dirty="0" smtClean="0">
                <a:solidFill>
                  <a:schemeClr val="accent6"/>
                </a:solidFill>
                <a:latin typeface="Muller Narrow Light" panose="00000400000000000000" pitchFamily="50" charset="-52"/>
              </a:rPr>
              <a:t>бщественного совета и другая информация о работе </a:t>
            </a:r>
            <a:r>
              <a:rPr lang="ru-RU" sz="1200" dirty="0">
                <a:solidFill>
                  <a:schemeClr val="accent6"/>
                </a:solidFill>
                <a:latin typeface="Muller Narrow Light" panose="00000400000000000000" pitchFamily="50" charset="-52"/>
              </a:rPr>
              <a:t>О</a:t>
            </a:r>
            <a:r>
              <a:rPr lang="ru-RU" sz="1200" dirty="0" smtClean="0">
                <a:solidFill>
                  <a:schemeClr val="accent6"/>
                </a:solidFill>
                <a:latin typeface="Muller Narrow Light" panose="00000400000000000000" pitchFamily="50" charset="-52"/>
              </a:rPr>
              <a:t>бщественного совета размещена на сайте Управления по реализации антикоррупционной политики Мурманской области</a:t>
            </a:r>
          </a:p>
          <a:p>
            <a:pPr algn="ctr"/>
            <a:r>
              <a:rPr lang="en-US" sz="1200" dirty="0">
                <a:solidFill>
                  <a:srgbClr val="F05A28"/>
                </a:solidFill>
                <a:latin typeface="Muller Narrow Light" pitchFamily="50" charset="-52"/>
              </a:rPr>
              <a:t>https://anticorrmo.gov-murman.ru/activities/anticorr_upr/public_council/</a:t>
            </a:r>
            <a:endParaRPr lang="ru-RU" sz="1200" dirty="0">
              <a:solidFill>
                <a:srgbClr val="F05A28"/>
              </a:solidFill>
              <a:latin typeface="Muller Narrow Light" pitchFamily="50" charset="-52"/>
            </a:endParaRPr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8799F3D2-8F59-9048-AE9F-F7827C856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751" y="2344624"/>
            <a:ext cx="621780" cy="62178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 rot="10800000" flipV="1">
            <a:off x="6960708" y="2719963"/>
            <a:ext cx="4787998" cy="61574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Muller Narrow ExtraBold" pitchFamily="50" charset="-52"/>
              </a:rPr>
              <a:t>РЕЗЕРВ КАНДИДАТОВ В ЧЛЕНЫ: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Muller Narrow ExtraBold" pitchFamily="50" charset="-52"/>
              </a:rPr>
              <a:t>5 ЧЕЛОВЕК</a:t>
            </a:r>
            <a:endParaRPr lang="ru-RU" sz="2000" dirty="0">
              <a:solidFill>
                <a:schemeClr val="bg1"/>
              </a:solidFill>
              <a:latin typeface="Muller Narrow ExtraBold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6" y="3335702"/>
            <a:ext cx="5409758" cy="34810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6" y="3402926"/>
            <a:ext cx="5299782" cy="34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55"/>
            <a:ext cx="12267977" cy="62185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1391055" y="198842"/>
            <a:ext cx="9396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" panose="00000500000000000000" pitchFamily="50" charset="-52"/>
                <a:ea typeface="+mn-ea"/>
                <a:cs typeface="+mn-cs"/>
              </a:rPr>
              <a:t>АНТИКОРРУПЦИОННАЯ ПРОПАГАНДА И ПРОСВЕЩЕНИЕ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E6FD12-5204-F849-AE42-68998B3143B2}"/>
              </a:ext>
            </a:extLst>
          </p:cNvPr>
          <p:cNvSpPr/>
          <p:nvPr/>
        </p:nvSpPr>
        <p:spPr>
          <a:xfrm>
            <a:off x="4474723" y="1536970"/>
            <a:ext cx="85227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 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723" y="131266"/>
            <a:ext cx="648000" cy="64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1040554"/>
            <a:ext cx="5248173" cy="430769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Конкурс «Жить по совести и чести»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9" y="86911"/>
            <a:ext cx="770963" cy="930742"/>
          </a:xfrm>
          <a:prstGeom prst="rect">
            <a:avLst/>
          </a:prstGeom>
        </p:spPr>
      </p:pic>
      <p:sp>
        <p:nvSpPr>
          <p:cNvPr id="4" name="AutoShape 2" descr="https://anticorrmo.gov-murman.ru/upload/iblock/68e/IMG_73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4" descr="https://anticorrmo.gov-murman.ru/upload/iblock/164/IMG_73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" descr="https://anticorrmo.gov-murman.ru/upload/iblock/93f/IMG_20201208_174839_86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18" y="1604034"/>
            <a:ext cx="5112055" cy="16683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19" y="5264748"/>
            <a:ext cx="2953552" cy="1762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65" y="3358332"/>
            <a:ext cx="1977909" cy="36976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405100"/>
            <a:ext cx="2934096" cy="1781866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5585122" y="1049083"/>
            <a:ext cx="6412371" cy="460158"/>
          </a:xfrm>
          <a:prstGeom prst="roundRect">
            <a:avLst/>
          </a:prstGeom>
          <a:solidFill>
            <a:srgbClr val="0082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Антикоррупционная игра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«Мафия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ler Narrow ExtraBold" panose="00000900000000000000" pitchFamily="50" charset="-52"/>
                <a:ea typeface="+mn-ea"/>
                <a:cs typeface="+mn-cs"/>
              </a:rPr>
              <a:t>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299" y="1673110"/>
            <a:ext cx="2255126" cy="5382884"/>
          </a:xfrm>
          <a:prstGeom prst="rect">
            <a:avLst/>
          </a:prstGeom>
        </p:spPr>
      </p:pic>
      <p:sp>
        <p:nvSpPr>
          <p:cNvPr id="28" name="Скругленный прямоугольник 27">
            <a:extLst/>
          </p:cNvPr>
          <p:cNvSpPr/>
          <p:nvPr/>
        </p:nvSpPr>
        <p:spPr>
          <a:xfrm>
            <a:off x="5384291" y="1673110"/>
            <a:ext cx="4001656" cy="860577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Управление по реализации антикоррупционной политики провело для студентов антикоррупционную игру «Мафия». В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игре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приняли участие студенты колледжа ФГБОУ ВО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B4256"/>
                </a:solidFill>
                <a:effectLst/>
                <a:uLnTx/>
                <a:uFillTx/>
                <a:latin typeface="GOST UI 2"/>
                <a:ea typeface="+mn-ea"/>
                <a:cs typeface="+mn-cs"/>
              </a:rPr>
              <a:t> 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2C8"/>
                </a:solidFill>
                <a:effectLst/>
                <a:uLnTx/>
                <a:uFillTx/>
                <a:latin typeface="Muller Narrow Light" panose="00000400000000000000" pitchFamily="50" charset="-52"/>
                <a:ea typeface="+mn-ea"/>
                <a:cs typeface="+mn-cs"/>
              </a:rPr>
              <a:t>«МАГУ».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Light" panose="00000400000000000000" pitchFamily="50" charset="-52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0" y="2669827"/>
            <a:ext cx="3532471" cy="18732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0" y="4679264"/>
            <a:ext cx="4111546" cy="234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/>
          </p:cNvPr>
          <p:cNvSpPr/>
          <p:nvPr/>
        </p:nvSpPr>
        <p:spPr>
          <a:xfrm>
            <a:off x="266597" y="658990"/>
            <a:ext cx="11701865" cy="6070349"/>
          </a:xfrm>
          <a:prstGeom prst="rect">
            <a:avLst/>
          </a:prstGeom>
          <a:solidFill>
            <a:srgbClr val="EBEBE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7228">
              <a:defRPr/>
            </a:pPr>
            <a:endParaRPr lang="ru-RU" sz="688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Скругленный прямоугольник 57">
            <a:extLst/>
          </p:cNvPr>
          <p:cNvSpPr/>
          <p:nvPr/>
        </p:nvSpPr>
        <p:spPr>
          <a:xfrm rot="5400000">
            <a:off x="3757094" y="-1277474"/>
            <a:ext cx="406446" cy="4485197"/>
          </a:xfrm>
          <a:prstGeom prst="roundRect">
            <a:avLst/>
          </a:prstGeom>
          <a:solidFill>
            <a:srgbClr val="0082C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7228">
              <a:defRPr/>
            </a:pPr>
            <a:endParaRPr lang="ru-RU" sz="1722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Скругленный прямоугольник 99">
            <a:extLst/>
          </p:cNvPr>
          <p:cNvSpPr/>
          <p:nvPr/>
        </p:nvSpPr>
        <p:spPr>
          <a:xfrm rot="5400000">
            <a:off x="9125986" y="-1450208"/>
            <a:ext cx="406446" cy="4848885"/>
          </a:xfrm>
          <a:prstGeom prst="roundRect">
            <a:avLst/>
          </a:prstGeom>
          <a:solidFill>
            <a:srgbClr val="F05A2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77491">
              <a:defRPr/>
            </a:pPr>
            <a:endParaRPr lang="ru-RU" sz="1722" dirty="0">
              <a:solidFill>
                <a:prstClr val="white"/>
              </a:solidFill>
              <a:latin typeface="Muller Narrow ExtraBold" pitchFamily="50" charset="-52"/>
            </a:endParaRPr>
          </a:p>
        </p:txBody>
      </p:sp>
      <p:sp>
        <p:nvSpPr>
          <p:cNvPr id="101" name="Содержимое 2"/>
          <p:cNvSpPr txBox="1">
            <a:spLocks/>
          </p:cNvSpPr>
          <p:nvPr/>
        </p:nvSpPr>
        <p:spPr bwMode="auto">
          <a:xfrm>
            <a:off x="1897152" y="706678"/>
            <a:ext cx="4106795" cy="50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877491">
              <a:defRPr/>
            </a:pP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СДЕЛАНО В 3 КВАРТАЛЕ 202</a:t>
            </a:r>
            <a:r>
              <a:rPr lang="en-US" sz="2295" dirty="0">
                <a:solidFill>
                  <a:prstClr val="white"/>
                </a:solidFill>
                <a:latin typeface="Muller Narrow ExtraBold" pitchFamily="50" charset="-52"/>
              </a:rPr>
              <a:t>1</a:t>
            </a: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 Г.</a:t>
            </a:r>
          </a:p>
        </p:txBody>
      </p:sp>
      <p:sp>
        <p:nvSpPr>
          <p:cNvPr id="54" name="Скругленный прямоугольник 53">
            <a:extLst/>
          </p:cNvPr>
          <p:cNvSpPr/>
          <p:nvPr/>
        </p:nvSpPr>
        <p:spPr>
          <a:xfrm>
            <a:off x="1717718" y="1255403"/>
            <a:ext cx="4540115" cy="1428053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algn="just" defTabSz="877491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совместно с министерством образования </a:t>
            </a:r>
            <a: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  <a:t>и науки, </a:t>
            </a:r>
            <a:b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</a:br>
            <a: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  <a:t>комитетом </a:t>
            </a: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молодежной политики Разработан </a:t>
            </a:r>
            <a: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  <a:t/>
            </a:r>
            <a:b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</a:br>
            <a: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  <a:t>и </a:t>
            </a: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утвержден план мероприятий направленных на формирование у молодежи неприятия коррупции </a:t>
            </a:r>
          </a:p>
        </p:txBody>
      </p:sp>
      <p:sp>
        <p:nvSpPr>
          <p:cNvPr id="42" name="Содержимое 2"/>
          <p:cNvSpPr txBox="1">
            <a:spLocks/>
          </p:cNvSpPr>
          <p:nvPr/>
        </p:nvSpPr>
        <p:spPr bwMode="auto">
          <a:xfrm>
            <a:off x="6834859" y="760769"/>
            <a:ext cx="4999860" cy="37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877491">
              <a:defRPr/>
            </a:pP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ПЛАНИРУЕТСЯ  В 4</a:t>
            </a:r>
            <a:r>
              <a:rPr lang="en-US" sz="2295" dirty="0">
                <a:solidFill>
                  <a:prstClr val="white"/>
                </a:solidFill>
                <a:latin typeface="Muller Narrow ExtraBold" pitchFamily="50" charset="-52"/>
              </a:rPr>
              <a:t> </a:t>
            </a: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КВАРТАЛЕ 202</a:t>
            </a:r>
            <a:r>
              <a:rPr lang="en-US" sz="2295" dirty="0">
                <a:solidFill>
                  <a:prstClr val="white"/>
                </a:solidFill>
                <a:latin typeface="Muller Narrow ExtraBold" pitchFamily="50" charset="-52"/>
              </a:rPr>
              <a:t>1</a:t>
            </a:r>
            <a:r>
              <a:rPr lang="ru-RU" sz="2295" dirty="0">
                <a:solidFill>
                  <a:prstClr val="white"/>
                </a:solidFill>
                <a:latin typeface="Muller Narrow ExtraBold" pitchFamily="50" charset="-52"/>
              </a:rPr>
              <a:t> Г.</a:t>
            </a:r>
          </a:p>
        </p:txBody>
      </p:sp>
      <p:sp>
        <p:nvSpPr>
          <p:cNvPr id="44" name="Скругленный прямоугольник 43">
            <a:extLst/>
          </p:cNvPr>
          <p:cNvSpPr/>
          <p:nvPr/>
        </p:nvSpPr>
        <p:spPr>
          <a:xfrm>
            <a:off x="1716770" y="2737247"/>
            <a:ext cx="4541063" cy="152874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37228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Подведены итоги анализа сведений о доходах, расходах, об имуществе и обязательствах имущественного характера, ПРЕДСТАВЛЕННЫХ </a:t>
            </a:r>
            <a: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  <a:t/>
            </a:r>
            <a:b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</a:br>
            <a:r>
              <a:rPr lang="ru-RU" sz="1339" cap="all" dirty="0" smtClean="0">
                <a:solidFill>
                  <a:prstClr val="black"/>
                </a:solidFill>
                <a:latin typeface="Muller Narrow Light" pitchFamily="50" charset="-52"/>
              </a:rPr>
              <a:t>В </a:t>
            </a: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РАМКАХ ДЕКЛАРАЦИОННОЙ КАМПАНИИ, ЛИЦАМИ ЗАМЕЩАЮЩИМИ ДОЛЖНОСТИ ГОСУДАРСТВЕННОЙ ГРАЖДАНСКОЙ СЛУЖБЫ В </a:t>
            </a:r>
            <a:r>
              <a:rPr lang="ru-RU" sz="1339" cap="all" dirty="0" err="1">
                <a:solidFill>
                  <a:prstClr val="black"/>
                </a:solidFill>
                <a:latin typeface="Muller Narrow Light" pitchFamily="50" charset="-52"/>
              </a:rPr>
              <a:t>иогв</a:t>
            </a: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 Мурманской области</a:t>
            </a:r>
          </a:p>
        </p:txBody>
      </p:sp>
      <p:sp>
        <p:nvSpPr>
          <p:cNvPr id="38" name="Скругленный прямоугольник 37">
            <a:extLst/>
          </p:cNvPr>
          <p:cNvSpPr/>
          <p:nvPr/>
        </p:nvSpPr>
        <p:spPr>
          <a:xfrm>
            <a:off x="7077573" y="1252013"/>
            <a:ext cx="4616150" cy="103524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algn="just" defTabSz="877491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Проведение обучения муниципальных служащих региона в рамках повышения квалификации по тематике правоприменения антикоррупционного законодательства</a:t>
            </a:r>
          </a:p>
        </p:txBody>
      </p:sp>
      <p:sp>
        <p:nvSpPr>
          <p:cNvPr id="55" name="Скругленный прямоугольник 54">
            <a:extLst/>
          </p:cNvPr>
          <p:cNvSpPr/>
          <p:nvPr/>
        </p:nvSpPr>
        <p:spPr>
          <a:xfrm>
            <a:off x="1716769" y="4996207"/>
            <a:ext cx="4541064" cy="1373872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algn="just" defTabSz="877491">
              <a:defRPr/>
            </a:pPr>
            <a:r>
              <a:rPr lang="ru-RU" sz="1255" cap="all" dirty="0">
                <a:solidFill>
                  <a:prstClr val="black"/>
                </a:solidFill>
                <a:latin typeface="Muller Narrow Light" pitchFamily="50" charset="-52"/>
              </a:rPr>
              <a:t>- Проведение мероприятий направленных на выявление и урегулирование возможного конфликта интересов при прохождении государственной гражданской службы мурманской области. Установление аффилированности между государственными гражданскими служащими и подведомственными организациями</a:t>
            </a:r>
          </a:p>
        </p:txBody>
      </p:sp>
      <p:sp>
        <p:nvSpPr>
          <p:cNvPr id="60" name="Скругленный прямоугольник 59">
            <a:extLst/>
          </p:cNvPr>
          <p:cNvSpPr/>
          <p:nvPr/>
        </p:nvSpPr>
        <p:spPr>
          <a:xfrm>
            <a:off x="1717717" y="4300793"/>
            <a:ext cx="4540115" cy="660606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algn="just" defTabSz="877491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</a:t>
            </a:r>
            <a:r>
              <a:rPr lang="ru-RU" sz="1255" cap="all" dirty="0">
                <a:solidFill>
                  <a:prstClr val="black"/>
                </a:solidFill>
                <a:latin typeface="Muller Narrow Light" pitchFamily="50" charset="-52"/>
              </a:rPr>
              <a:t>Проведены проверки достоверности и полноты сведений о доходах, представленных главами администраций муниципальных образований региона</a:t>
            </a:r>
          </a:p>
        </p:txBody>
      </p:sp>
      <p:sp>
        <p:nvSpPr>
          <p:cNvPr id="61" name="Скругленный прямоугольник 60">
            <a:extLst/>
          </p:cNvPr>
          <p:cNvSpPr/>
          <p:nvPr/>
        </p:nvSpPr>
        <p:spPr>
          <a:xfrm>
            <a:off x="7077573" y="2361815"/>
            <a:ext cx="4616150" cy="209057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437228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Проведение семинара-совещания для должностных лиц органов местного самоуправления, ответственных за профилактику коррупционных и иных правонарушений при участии УФНС России по мурманской области и прокуратуры мурманской области</a:t>
            </a:r>
          </a:p>
          <a:p>
            <a:pPr algn="just" defTabSz="437228">
              <a:defRPr/>
            </a:pPr>
            <a:endParaRPr lang="ru-RU" sz="1339" cap="all" dirty="0">
              <a:solidFill>
                <a:prstClr val="black"/>
              </a:solidFill>
              <a:latin typeface="Muller Narrow Light" pitchFamily="50" charset="-52"/>
            </a:endParaRPr>
          </a:p>
        </p:txBody>
      </p:sp>
      <p:sp>
        <p:nvSpPr>
          <p:cNvPr id="28" name="Прямоугольник 36"/>
          <p:cNvSpPr>
            <a:spLocks noChangeArrowheads="1"/>
          </p:cNvSpPr>
          <p:nvPr/>
        </p:nvSpPr>
        <p:spPr bwMode="auto">
          <a:xfrm>
            <a:off x="267362" y="163705"/>
            <a:ext cx="11774735" cy="44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37228">
              <a:defRPr/>
            </a:pPr>
            <a:r>
              <a:rPr lang="ru-RU" sz="2295" dirty="0">
                <a:solidFill>
                  <a:prstClr val="black"/>
                </a:solidFill>
                <a:latin typeface="Muller Narrow Light" pitchFamily="2" charset="0"/>
              </a:rPr>
              <a:t>О КЛЮЧЕВЫХ РЕЗУЛЬТАТАХ УПРАВЛЕНИЯ</a:t>
            </a:r>
          </a:p>
        </p:txBody>
      </p:sp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9900287" y="6676178"/>
            <a:ext cx="2071977" cy="365874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3722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47" dirty="0">
                <a:solidFill>
                  <a:prstClr val="white">
                    <a:lumMod val="50000"/>
                  </a:prstClr>
                </a:solidFill>
                <a:latin typeface="Muller Narrow Light" pitchFamily="50" charset="-52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2034465" y="3178523"/>
            <a:ext cx="5808953" cy="769889"/>
          </a:xfrm>
          <a:prstGeom prst="roundRect">
            <a:avLst/>
          </a:prstGeom>
          <a:solidFill>
            <a:srgbClr val="F05A28"/>
          </a:solidFill>
          <a:ln>
            <a:solidFill>
              <a:srgbClr val="F05A28"/>
            </a:solidFill>
          </a:ln>
        </p:spPr>
        <p:txBody>
          <a:bodyPr wrap="square" lIns="106219" tIns="53110" rIns="106219" bIns="53110" rtlCol="0">
            <a:spAutoFit/>
          </a:bodyPr>
          <a:lstStyle/>
          <a:p>
            <a:pPr algn="ctr" defTabSz="437228">
              <a:defRPr/>
            </a:pPr>
            <a:r>
              <a:rPr lang="ru-RU" sz="1912" dirty="0">
                <a:solidFill>
                  <a:prstClr val="white"/>
                </a:solidFill>
                <a:latin typeface="Muller Narrow Light"/>
                <a:cs typeface="Times New Roman" pitchFamily="18" charset="0"/>
              </a:rPr>
              <a:t>Цель- создание условий для обеспечения эффективного государственного и муниципального управления</a:t>
            </a:r>
            <a:endParaRPr lang="ru-RU" sz="1912" b="1" dirty="0">
              <a:solidFill>
                <a:prstClr val="white"/>
              </a:solidFill>
              <a:latin typeface="Muller Narrow ExtraBold" pitchFamily="50" charset="-52"/>
              <a:cs typeface="Times New Roman" pitchFamily="18" charset="0"/>
            </a:endParaRPr>
          </a:p>
        </p:txBody>
      </p:sp>
      <p:sp>
        <p:nvSpPr>
          <p:cNvPr id="27" name="Скругленный прямоугольник 26">
            <a:extLst/>
          </p:cNvPr>
          <p:cNvSpPr/>
          <p:nvPr/>
        </p:nvSpPr>
        <p:spPr>
          <a:xfrm>
            <a:off x="7077573" y="4591049"/>
            <a:ext cx="4616150" cy="1704975"/>
          </a:xfrm>
          <a:prstGeom prst="roundRect">
            <a:avLst/>
          </a:prstGeom>
          <a:solidFill>
            <a:schemeClr val="bg1"/>
          </a:solidFill>
          <a:ln w="3175"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218613" defTabSz="877491">
              <a:defRPr/>
            </a:pPr>
            <a:r>
              <a:rPr lang="ru-RU" sz="1339" cap="all" dirty="0">
                <a:solidFill>
                  <a:prstClr val="black"/>
                </a:solidFill>
                <a:latin typeface="Muller Narrow Light" pitchFamily="50" charset="-52"/>
              </a:rPr>
              <a:t>- Проведение исследования социологическими методами, состояния «бытовой» и «деловой» коррупции в регионе</a:t>
            </a:r>
          </a:p>
        </p:txBody>
      </p:sp>
    </p:spTree>
    <p:extLst>
      <p:ext uri="{BB962C8B-B14F-4D97-AF65-F5344CB8AC3E}">
        <p14:creationId xmlns:p14="http://schemas.microsoft.com/office/powerpoint/2010/main" val="5454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55152D-456C-5E4D-9F23-F91BF730ABA5}"/>
              </a:ext>
            </a:extLst>
          </p:cNvPr>
          <p:cNvSpPr/>
          <p:nvPr/>
        </p:nvSpPr>
        <p:spPr>
          <a:xfrm>
            <a:off x="2697" y="2379542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18F8B2-B166-5E46-A87C-5E2B7B10E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17" y="683077"/>
            <a:ext cx="3429532" cy="100868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718517" y="2609711"/>
            <a:ext cx="9108873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Muller Narrow ExtraBold" pitchFamily="2" charset="0"/>
              </a:rPr>
              <a:t>Контактная информация: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Управление по реализации антикоррупционной политики Мурманской области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адрес</a:t>
            </a:r>
            <a:r>
              <a:rPr lang="ru-RU" sz="2000" b="1" smtClean="0">
                <a:solidFill>
                  <a:schemeClr val="bg1"/>
                </a:solidFill>
                <a:latin typeface="Muller Narrow Light" pitchFamily="50" charset="-52"/>
              </a:rPr>
              <a:t>: 183006</a:t>
            </a:r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, г. Мурманск, пр. Ленина, д. 75,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тел. 8(8152)486-203,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ОКПО 43272878, ОГРН 1205100000390,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Muller Narrow Light" pitchFamily="50" charset="-52"/>
              </a:rPr>
              <a:t>ИНН/КПП 5190082583/519001001</a:t>
            </a:r>
            <a:endParaRPr lang="ru-RU" sz="2000" b="1" dirty="0">
              <a:solidFill>
                <a:schemeClr val="bg1"/>
              </a:solidFill>
              <a:latin typeface="Muller Narrow Light" pitchFamily="50" charset="-52"/>
            </a:endParaRPr>
          </a:p>
        </p:txBody>
      </p:sp>
      <p:sp>
        <p:nvSpPr>
          <p:cNvPr id="11" name="Надпись 2"/>
          <p:cNvSpPr txBox="1">
            <a:spLocks noChangeArrowheads="1"/>
          </p:cNvSpPr>
          <p:nvPr/>
        </p:nvSpPr>
        <p:spPr bwMode="auto">
          <a:xfrm>
            <a:off x="8417940" y="5869387"/>
            <a:ext cx="3749962" cy="1083864"/>
          </a:xfrm>
          <a:prstGeom prst="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  <a:latin typeface="Arial"/>
                <a:ea typeface="Calibri"/>
                <a:cs typeface="Times New Roman"/>
              </a:rPr>
              <a:t>anticorrmo.gov-murman.ru</a:t>
            </a:r>
            <a:endParaRPr lang="ru-RU" sz="1600" dirty="0" smtClean="0">
              <a:solidFill>
                <a:schemeClr val="bg1"/>
              </a:solidFill>
              <a:latin typeface="Arial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ru-RU" sz="1800" dirty="0">
              <a:solidFill>
                <a:schemeClr val="bg1"/>
              </a:solidFill>
              <a:effectLst/>
              <a:latin typeface="Muller Narrow Light" pitchFamily="50" charset="-52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0" y="6361587"/>
            <a:ext cx="2355277" cy="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0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равительство МО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00"/>
      </a:accent2>
      <a:accent3>
        <a:srgbClr val="282828"/>
      </a:accent3>
      <a:accent4>
        <a:srgbClr val="EBEBEB"/>
      </a:accent4>
      <a:accent5>
        <a:srgbClr val="F05A28"/>
      </a:accent5>
      <a:accent6>
        <a:srgbClr val="0082C8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Правительство МО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00"/>
      </a:accent2>
      <a:accent3>
        <a:srgbClr val="282828"/>
      </a:accent3>
      <a:accent4>
        <a:srgbClr val="EBEBEB"/>
      </a:accent4>
      <a:accent5>
        <a:srgbClr val="F05A28"/>
      </a:accent5>
      <a:accent6>
        <a:srgbClr val="0082C8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8005</TotalTime>
  <Words>514</Words>
  <Application>Microsoft Office PowerPoint</Application>
  <PresentationFormat>Произвольный</PresentationFormat>
  <Paragraphs>114</Paragraphs>
  <Slides>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</vt:i4>
      </vt:variant>
    </vt:vector>
  </HeadingPairs>
  <TitlesOfParts>
    <vt:vector size="19" baseType="lpstr">
      <vt:lpstr>Arial</vt:lpstr>
      <vt:lpstr>Calibri</vt:lpstr>
      <vt:lpstr>Calibri Light</vt:lpstr>
      <vt:lpstr>Corki</vt:lpstr>
      <vt:lpstr>GOST UI 2</vt:lpstr>
      <vt:lpstr>Muller Narrow ExtraBold</vt:lpstr>
      <vt:lpstr>Muller Narrow Light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Гринник С.А.</cp:lastModifiedBy>
  <cp:revision>660</cp:revision>
  <cp:lastPrinted>2020-12-17T11:09:42Z</cp:lastPrinted>
  <dcterms:created xsi:type="dcterms:W3CDTF">2019-09-18T12:34:40Z</dcterms:created>
  <dcterms:modified xsi:type="dcterms:W3CDTF">2022-04-15T11:58:56Z</dcterms:modified>
</cp:coreProperties>
</file>