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16"/>
  </p:notesMasterIdLst>
  <p:handoutMasterIdLst>
    <p:handoutMasterId r:id="rId17"/>
  </p:handoutMasterIdLst>
  <p:sldIdLst>
    <p:sldId id="256" r:id="rId6"/>
    <p:sldId id="307" r:id="rId7"/>
    <p:sldId id="312" r:id="rId8"/>
    <p:sldId id="314" r:id="rId9"/>
    <p:sldId id="322" r:id="rId10"/>
    <p:sldId id="321" r:id="rId11"/>
    <p:sldId id="324" r:id="rId12"/>
    <p:sldId id="325" r:id="rId13"/>
    <p:sldId id="323" r:id="rId14"/>
    <p:sldId id="313" r:id="rId15"/>
  </p:sldIdLst>
  <p:sldSz cx="12239625" cy="71993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8"/>
    <a:srgbClr val="000000"/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/>
    <p:restoredTop sz="94743" autoAdjust="0"/>
  </p:normalViewPr>
  <p:slideViewPr>
    <p:cSldViewPr snapToGrid="0" snapToObjects="1">
      <p:cViewPr varScale="1">
        <p:scale>
          <a:sx n="101" d="100"/>
          <a:sy n="101" d="100"/>
        </p:scale>
        <p:origin x="984" y="138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Динамика </a:t>
            </a:r>
            <a:br>
              <a:rPr lang="ru-RU" sz="1200"/>
            </a:br>
            <a:r>
              <a:rPr lang="ru-RU" sz="1200"/>
              <a:t>исполнения ГП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803762572657761E-2"/>
          <c:y val="0.48040636510406542"/>
          <c:w val="0.96248568362968479"/>
          <c:h val="0.4177288027978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 22,6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 formatCode="#,##0.00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58-41F2-B937-08F583E2D8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2" formatCode="#,##0.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8-41F2-B937-08F583E2D8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9153792"/>
        <c:axId val="99155328"/>
      </c:barChart>
      <c:catAx>
        <c:axId val="9915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155328"/>
        <c:crosses val="autoZero"/>
        <c:auto val="1"/>
        <c:lblAlgn val="ctr"/>
        <c:lblOffset val="100"/>
        <c:noMultiLvlLbl val="0"/>
      </c:catAx>
      <c:valAx>
        <c:axId val="99155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91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0.75283</cdr:x>
      <cdr:y>0</cdr:y>
    </cdr:from>
    <cdr:to>
      <cdr:x>0.97912</cdr:x>
      <cdr:y>0.19877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17644" y="0"/>
          <a:ext cx="786831" cy="5852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C382E16A-013B-4B03-BB88-C3EB903D4321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9B44DE89-3126-4AE0-A5A1-AE1B922D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44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41425"/>
            <a:ext cx="5692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ED6BC-394E-4F60-B45D-34E65CAB5EE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4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0E28-64DD-4339-AC4D-539BB599FF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72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ED6BC-394E-4F60-B45D-34E65CAB5E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6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1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ED6BC-394E-4F60-B45D-34E65CAB5E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72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30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20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7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42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2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76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9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23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0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90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3"/>
            <a:ext cx="9179719" cy="2506427"/>
          </a:xfrm>
        </p:spPr>
        <p:txBody>
          <a:bodyPr anchor="b"/>
          <a:lstStyle>
            <a:lvl1pPr algn="ctr"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932" indent="0" algn="ctr">
              <a:buNone/>
              <a:defRPr sz="1920"/>
            </a:lvl2pPr>
            <a:lvl3pPr marL="877864" indent="0" algn="ctr">
              <a:buNone/>
              <a:defRPr sz="1728"/>
            </a:lvl3pPr>
            <a:lvl4pPr marL="1316798" indent="0" algn="ctr">
              <a:buNone/>
              <a:defRPr sz="1536"/>
            </a:lvl4pPr>
            <a:lvl5pPr marL="1755730" indent="0" algn="ctr">
              <a:buNone/>
              <a:defRPr sz="1536"/>
            </a:lvl5pPr>
            <a:lvl6pPr marL="2194662" indent="0" algn="ctr">
              <a:buNone/>
              <a:defRPr sz="1536"/>
            </a:lvl6pPr>
            <a:lvl7pPr marL="2633594" indent="0" algn="ctr">
              <a:buNone/>
              <a:defRPr sz="1536"/>
            </a:lvl7pPr>
            <a:lvl8pPr marL="3072527" indent="0" algn="ctr">
              <a:buNone/>
              <a:defRPr sz="1536"/>
            </a:lvl8pPr>
            <a:lvl9pPr marL="3511460" indent="0" algn="ctr">
              <a:buNone/>
              <a:defRPr sz="15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CC9136D5-D654-D24E-A672-F046D980AC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66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ADBA386B-C8DA-A64B-8B9C-FD28215BA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2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1"/>
            <a:ext cx="10556677" cy="2994714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6"/>
            <a:ext cx="10556677" cy="1574849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93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864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7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7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662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59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527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146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5A5F3F2B-851B-E642-8031-1AFDAC0D5D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87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1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DB110B-14BA-2648-9C85-9ACAEDAB5D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4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70" y="1764832"/>
            <a:ext cx="51779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70" y="2629750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50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1E1A2F9-A925-7C41-A2F8-8CEFE8397E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1DF610CD-251B-8D4E-80EC-8EE557DEB2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5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4BCA2EDD-EB01-004F-A77D-A44AD5F7C6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70"/>
            <a:ext cx="6196310" cy="5116178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19B937-F672-974A-A4F0-0DDE3DA5A3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7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70"/>
            <a:ext cx="6196310" cy="5116178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932" indent="0">
              <a:buNone/>
              <a:defRPr sz="2688"/>
            </a:lvl2pPr>
            <a:lvl3pPr marL="877864" indent="0">
              <a:buNone/>
              <a:defRPr sz="2304"/>
            </a:lvl3pPr>
            <a:lvl4pPr marL="1316798" indent="0">
              <a:buNone/>
              <a:defRPr sz="1920"/>
            </a:lvl4pPr>
            <a:lvl5pPr marL="1755730" indent="0">
              <a:buNone/>
              <a:defRPr sz="1920"/>
            </a:lvl5pPr>
            <a:lvl6pPr marL="2194662" indent="0">
              <a:buNone/>
              <a:defRPr sz="1920"/>
            </a:lvl6pPr>
            <a:lvl7pPr marL="2633594" indent="0">
              <a:buNone/>
              <a:defRPr sz="1920"/>
            </a:lvl7pPr>
            <a:lvl8pPr marL="3072527" indent="0">
              <a:buNone/>
              <a:defRPr sz="1920"/>
            </a:lvl8pPr>
            <a:lvl9pPr marL="351146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3970D22D-5E39-8F4C-B7FD-D0F9E543B3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86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E5E994D-0C2E-054B-B81B-537B2F34D4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4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3" y="383298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8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923A7999-807F-514F-9C58-CCA0BF735D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14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42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0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0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97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43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36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1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79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68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4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83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780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3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20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18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22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0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2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2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t>15.04.2022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t>15.04.2022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5DFD3140-0CDD-0A42-841C-3D3BA030B8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8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1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877864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67" indent="-219467" algn="l" defTabSz="877864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39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33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26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412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306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99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92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93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86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798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73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66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59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527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146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1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emf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png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27858" y="1431638"/>
            <a:ext cx="12236928" cy="5382236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9995B-5023-024E-9307-89A9FE43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63" y="343108"/>
            <a:ext cx="3429532" cy="10086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164123" y="2283042"/>
            <a:ext cx="11662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Бюджет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УПРАВЛЕНИЯ ПО РЕАЛИЗАЦИИ АНТИКОРРУПЦИОННОЙ ПОЛИТИКИ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мурманской области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для граждан</a:t>
            </a:r>
            <a:endParaRPr lang="ru-RU" sz="40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4913746" y="5698227"/>
            <a:ext cx="4655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ВЫПУСК  8. ИСПОЛНЕНИЕ за </a:t>
            </a:r>
            <a:r>
              <a:rPr lang="ru-RU" sz="1600" b="1" cap="all" dirty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4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кв.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2021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года</a:t>
            </a:r>
            <a:endParaRPr lang="ru-RU" sz="16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257309" y="5567102"/>
            <a:ext cx="535423" cy="3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2697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8F8B2-B166-5E46-A87C-5E2B7B10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17" y="683077"/>
            <a:ext cx="3429532" cy="10086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718517" y="2609711"/>
            <a:ext cx="9108873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Muller Narrow ExtraBold" pitchFamily="2" charset="0"/>
              </a:rPr>
              <a:t>Контактная информация: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Управление по реализации антикоррупционной политики Мурманской области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адрес</a:t>
            </a:r>
            <a:r>
              <a:rPr lang="ru-RU" sz="2000" b="1" smtClean="0">
                <a:solidFill>
                  <a:schemeClr val="bg1"/>
                </a:solidFill>
                <a:latin typeface="Muller Narrow Light" pitchFamily="50" charset="-52"/>
              </a:rPr>
              <a:t>: 183006</a:t>
            </a:r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, г. Мурманск, пр. Ленина, д. 75,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тел. 8(8152)486-203,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ОКПО 43272878, ОГРН 1205100000390,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ИНН/КПП 5190082583/519001001</a:t>
            </a:r>
            <a:endParaRPr lang="ru-RU" sz="2000" b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8417940" y="5869387"/>
            <a:ext cx="3749962" cy="1083864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anticorrmo.gov-murman.ru</a:t>
            </a:r>
            <a:endParaRPr lang="ru-RU" sz="1600" dirty="0" smtClean="0">
              <a:solidFill>
                <a:schemeClr val="bg1"/>
              </a:solidFill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ru-RU" sz="1800" dirty="0">
              <a:solidFill>
                <a:schemeClr val="bg1"/>
              </a:solidFill>
              <a:effectLst/>
              <a:latin typeface="Muller Narrow Light" pitchFamily="50" charset="-52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6361587"/>
            <a:ext cx="2355277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0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446918" y="1278754"/>
            <a:ext cx="11552972" cy="986123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35" name="Прямоугольник 36"/>
          <p:cNvSpPr>
            <a:spLocks noChangeArrowheads="1"/>
          </p:cNvSpPr>
          <p:nvPr/>
        </p:nvSpPr>
        <p:spPr bwMode="auto">
          <a:xfrm>
            <a:off x="220170" y="122238"/>
            <a:ext cx="11509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СТРУКТУРА УПРАВЛЕНИЯ ПО РЕАЛИЗАЦИИ АНТИКОРРУПЦИОННОЙ ПОЛИТИКИ МУРМАНСКОЙ ОБЛАСТИ</a:t>
            </a:r>
            <a:endParaRPr lang="ru-RU" sz="2400" b="1" dirty="0">
              <a:latin typeface="Muller Narrow Light" pitchFamily="2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1DFB1CA-21A1-2245-B207-195CB8EF8C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59" y="1364313"/>
            <a:ext cx="815004" cy="815004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1495081" y="1512415"/>
            <a:ext cx="9213439" cy="88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indent="-228600" algn="ctr" defTabSz="917575">
              <a:buFont typeface="Arial" charset="0"/>
              <a:buNone/>
            </a:pPr>
            <a:r>
              <a:rPr lang="ru-RU" sz="16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ПОЛОЖЕНИЕ </a:t>
            </a: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ОБ УПРАВЛЕНИИ ПО РЕАЛИЗАЦИИ АНТИКОРРУПЦИОННОЙ ПОЛИТИКИ </a:t>
            </a:r>
            <a:b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</a:b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МУРМАНСКОЙ </a:t>
            </a:r>
            <a:r>
              <a:rPr lang="ru-RU" sz="1600" dirty="0">
                <a:solidFill>
                  <a:schemeClr val="bg1"/>
                </a:solidFill>
                <a:latin typeface="Muller Narrow ExtraBold" pitchFamily="50" charset="-52"/>
              </a:rPr>
              <a:t>ОБЛАСТИ </a:t>
            </a:r>
            <a:endParaRPr lang="ru-RU" sz="16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marL="228600" indent="-228600" algn="ctr" defTabSz="917575">
              <a:buFont typeface="Arial" charset="0"/>
              <a:buNone/>
            </a:pP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(Утверждено постановлением Правительства Мурманской области от 15.11.2019 </a:t>
            </a:r>
            <a:r>
              <a:rPr lang="ru-RU" sz="14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№ </a:t>
            </a: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511-ПП)</a:t>
            </a:r>
            <a: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</a:br>
            <a:endParaRPr lang="ru-RU" sz="14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40" y="1561526"/>
            <a:ext cx="498868" cy="498868"/>
          </a:xfrm>
          <a:prstGeom prst="rect">
            <a:avLst/>
          </a:prstGeom>
        </p:spPr>
      </p:pic>
      <p:sp>
        <p:nvSpPr>
          <p:cNvPr id="53" name="Скругленный прямоугольник 52">
            <a:extLst/>
          </p:cNvPr>
          <p:cNvSpPr/>
          <p:nvPr/>
        </p:nvSpPr>
        <p:spPr>
          <a:xfrm>
            <a:off x="922036" y="5130906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ГОСУДАРСТВЕННОЙ ВЛАСТИ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>
            <a:off x="1990906" y="2612063"/>
            <a:ext cx="8036801" cy="83611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НАЧАЛЬНИК УПРАВЛЕНИЯ  ПО РЕАЛИЗАЦИИ АНТИКОРРУПЦИОННОЙ ПОЛИТИКИ МУРМАНСКОЙ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ДОЛГОВ АРТЕМ НИКОЛАЕВИЧ</a:t>
            </a:r>
            <a:endParaRPr lang="ru-RU" sz="1600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3" name="Скругленный прямоугольник 82">
            <a:extLst/>
          </p:cNvPr>
          <p:cNvSpPr/>
          <p:nvPr/>
        </p:nvSpPr>
        <p:spPr>
          <a:xfrm>
            <a:off x="3197400" y="3758647"/>
            <a:ext cx="5731496" cy="8496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ЗАМЕСТИТЕЛЬ НАЧАЛЬНИКА 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8031699" y="5024907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</a:t>
            </a: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МЕСТНОГО САМОУПРАВЛЕНИЯ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cxnSp>
        <p:nvCxnSpPr>
          <p:cNvPr id="91" name="Прямая соединительная линия 90"/>
          <p:cNvCxnSpPr>
            <a:stCxn id="58" idx="2"/>
          </p:cNvCxnSpPr>
          <p:nvPr/>
        </p:nvCxnSpPr>
        <p:spPr>
          <a:xfrm>
            <a:off x="6009307" y="3448180"/>
            <a:ext cx="0" cy="310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59637" y="4608260"/>
            <a:ext cx="0" cy="522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630575" y="4608260"/>
            <a:ext cx="0" cy="416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506256" y="3448180"/>
            <a:ext cx="0" cy="1583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525891" y="3448180"/>
            <a:ext cx="0" cy="1668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19536" y="241570"/>
            <a:ext cx="11164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uller Narrow Light" pitchFamily="2" charset="0"/>
              </a:rPr>
              <a:t>СВЕДЕНИЯ О </a:t>
            </a:r>
            <a:r>
              <a:rPr lang="ru-RU" sz="2400" dirty="0" smtClean="0">
                <a:latin typeface="Muller Narrow Light" pitchFamily="2" charset="0"/>
              </a:rPr>
              <a:t>ФИНАНСОВОМ ОБЕСПЕЧЕНИИ ДЕЯТЕЛЬНОСТИ УПРАВЛЕНИЯ</a:t>
            </a:r>
            <a:r>
              <a:rPr lang="en-US" sz="2400" dirty="0" smtClean="0">
                <a:latin typeface="Muller Narrow Light" pitchFamily="2" charset="0"/>
              </a:rPr>
              <a:t/>
            </a:r>
            <a:br>
              <a:rPr lang="en-US" sz="2400" dirty="0" smtClean="0">
                <a:latin typeface="Muller Narrow Light" pitchFamily="2" charset="0"/>
              </a:rPr>
            </a:br>
            <a:r>
              <a:rPr lang="ru-RU" sz="2400" dirty="0" smtClean="0">
                <a:latin typeface="Muller Narrow Light" pitchFamily="2" charset="0"/>
              </a:rPr>
              <a:t>ЗА 4 КВАРТАЛ 202</a:t>
            </a:r>
            <a:r>
              <a:rPr lang="en-US" sz="2400" dirty="0" smtClean="0">
                <a:latin typeface="Muller Narrow Light" pitchFamily="2" charset="0"/>
              </a:rPr>
              <a:t>1</a:t>
            </a:r>
            <a:r>
              <a:rPr lang="ru-RU" sz="2400" dirty="0" smtClean="0">
                <a:latin typeface="Muller Narrow Light" pitchFamily="2" charset="0"/>
              </a:rPr>
              <a:t> ГОДА</a:t>
            </a:r>
            <a:endParaRPr lang="ru-RU" sz="2400" dirty="0">
              <a:latin typeface="Muller Narrow Ligh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1444" y="5316090"/>
            <a:ext cx="61182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8" name="Скругленный прямоугольник 67">
            <a:extLst/>
          </p:cNvPr>
          <p:cNvSpPr/>
          <p:nvPr/>
        </p:nvSpPr>
        <p:spPr>
          <a:xfrm>
            <a:off x="2407117" y="6303018"/>
            <a:ext cx="3334327" cy="5504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0" name="Скругленный прямоугольник 69">
            <a:extLst/>
          </p:cNvPr>
          <p:cNvSpPr/>
          <p:nvPr/>
        </p:nvSpPr>
        <p:spPr>
          <a:xfrm>
            <a:off x="1083195" y="5519033"/>
            <a:ext cx="1014856" cy="587656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0,9</a:t>
            </a:r>
            <a:endParaRPr lang="ru-RU" dirty="0"/>
          </a:p>
        </p:txBody>
      </p:sp>
      <p:sp>
        <p:nvSpPr>
          <p:cNvPr id="42" name="Скругленный прямоугольник 41">
            <a:extLst/>
          </p:cNvPr>
          <p:cNvSpPr/>
          <p:nvPr/>
        </p:nvSpPr>
        <p:spPr>
          <a:xfrm>
            <a:off x="2407117" y="5519033"/>
            <a:ext cx="3334327" cy="5876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231368" y="1241001"/>
            <a:ext cx="2231966" cy="24483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Закон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Мурманской области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от 24.02.2020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№ 2585-01-ЗМО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«Об областном бюджете на 2021 год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и на плановый период 2022 и 2023 годов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793197" y="1225116"/>
            <a:ext cx="8007359" cy="2464185"/>
            <a:chOff x="385761" y="1948543"/>
            <a:chExt cx="6548566" cy="2982613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85761" y="1948543"/>
              <a:ext cx="6548566" cy="2982613"/>
              <a:chOff x="3052965" y="2186381"/>
              <a:chExt cx="6194584" cy="2982613"/>
            </a:xfrm>
          </p:grpSpPr>
          <p:sp>
            <p:nvSpPr>
              <p:cNvPr id="104" name="Скругленный прямоугольник 103"/>
              <p:cNvSpPr/>
              <p:nvPr/>
            </p:nvSpPr>
            <p:spPr>
              <a:xfrm>
                <a:off x="3052965" y="2186381"/>
                <a:ext cx="6194584" cy="2982613"/>
              </a:xfrm>
              <a:prstGeom prst="roundRect">
                <a:avLst>
                  <a:gd name="adj" fmla="val 2528"/>
                </a:avLst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555755" y="3164400"/>
                <a:ext cx="117232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688128" y="3391099"/>
                <a:ext cx="887748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accent6"/>
                    </a:solidFill>
                    <a:latin typeface="Muller Narrow ExtraBold" pitchFamily="50" charset="-52"/>
                  </a:rPr>
                  <a:t>РАСХОДЫ</a:t>
                </a:r>
                <a:endParaRPr lang="ru-RU" sz="1600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644512" y="3312808"/>
                <a:ext cx="1405790" cy="725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264559" y="3419799"/>
                <a:ext cx="1319322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22,0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37674" y="2397552"/>
                <a:ext cx="677344" cy="435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solidFill>
                      <a:schemeClr val="accent3"/>
                    </a:solidFill>
                    <a:latin typeface="Muller Narrow Light" pitchFamily="50" charset="-52"/>
                  </a:rPr>
                  <a:t>м</a:t>
                </a:r>
                <a:r>
                  <a:rPr lang="ru-RU" sz="1200" dirty="0" smtClean="0">
                    <a:solidFill>
                      <a:schemeClr val="accent3"/>
                    </a:solidFill>
                    <a:latin typeface="Muller Narrow Light" pitchFamily="50" charset="-52"/>
                  </a:rPr>
                  <a:t>лн рублей</a:t>
                </a:r>
                <a:endParaRPr lang="ru-RU" sz="12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cxnSp>
            <p:nvCxnSpPr>
              <p:cNvPr id="113" name="Прямая соединительная линия 112"/>
              <p:cNvCxnSpPr/>
              <p:nvPr/>
            </p:nvCxnSpPr>
            <p:spPr>
              <a:xfrm>
                <a:off x="3557576" y="4128307"/>
                <a:ext cx="5629912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4865541" y="3164400"/>
                <a:ext cx="125446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49150" y="3386285"/>
                <a:ext cx="1216795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22,6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637947" y="3199886"/>
                <a:ext cx="991933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009309" y="3607329"/>
                <a:ext cx="916585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977071" y="2247756"/>
                <a:ext cx="1088537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2021 </a:t>
                </a:r>
                <a:r>
                  <a:rPr lang="ru-RU" sz="2400" dirty="0">
                    <a:solidFill>
                      <a:srgbClr val="0070C0"/>
                    </a:solidFill>
                    <a:latin typeface="Muller Narrow ExtraBold" pitchFamily="50" charset="-52"/>
                  </a:rPr>
                  <a:t>год</a:t>
                </a:r>
              </a:p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план</a:t>
                </a:r>
                <a:endParaRPr lang="ru-RU" sz="2400" dirty="0">
                  <a:solidFill>
                    <a:srgbClr val="0070C0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212157" y="2194647"/>
                <a:ext cx="1642541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4 кв. </a:t>
                </a:r>
                <a:r>
                  <a:rPr lang="ru-RU" sz="2400" dirty="0">
                    <a:solidFill>
                      <a:schemeClr val="accent5"/>
                    </a:solidFill>
                    <a:latin typeface="Muller Narrow ExtraBold" pitchFamily="50" charset="-52"/>
                  </a:rPr>
                  <a:t>2021 год</a:t>
                </a:r>
              </a:p>
              <a:p>
                <a:pPr algn="ctr"/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факт</a:t>
                </a:r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>
                <a:off x="8060544" y="2205437"/>
                <a:ext cx="1058054" cy="1015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Исполнение </a:t>
                </a:r>
                <a:b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</a:br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бюджета</a:t>
                </a:r>
                <a:endParaRPr lang="ru-RU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</p:grpSp>
        <p:sp>
          <p:nvSpPr>
            <p:cNvPr id="98" name="Минус 97"/>
            <p:cNvSpPr/>
            <p:nvPr/>
          </p:nvSpPr>
          <p:spPr>
            <a:xfrm>
              <a:off x="537469" y="2819523"/>
              <a:ext cx="170916" cy="360387"/>
            </a:xfrm>
            <a:prstGeom prst="mathMinus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B981C3AE-0D68-2849-9510-C16D4079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61" y="3221489"/>
              <a:ext cx="355600" cy="57203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5527917" y="3286193"/>
              <a:ext cx="1024230" cy="53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uller Narrow Light" panose="00000400000000000000" pitchFamily="50" charset="-52"/>
                </a:rPr>
                <a:t> </a:t>
              </a:r>
              <a:endParaRPr lang="ru-RU" sz="16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Light" panose="00000400000000000000" pitchFamily="50" charset="-52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7116337" y="2208461"/>
            <a:ext cx="170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Muller Narrow ExtraBold" pitchFamily="50" charset="-52"/>
              </a:rPr>
              <a:t>97,25 %</a:t>
            </a:r>
            <a:endParaRPr lang="ru-RU" sz="2800" i="1" dirty="0">
              <a:solidFill>
                <a:srgbClr val="0070C0"/>
              </a:solidFill>
              <a:latin typeface="Muller Narrow ExtraBold" pitchFamily="50" charset="-52"/>
            </a:endParaRPr>
          </a:p>
        </p:txBody>
      </p:sp>
      <p:sp>
        <p:nvSpPr>
          <p:cNvPr id="123" name="Скругленный прямоугольник 122">
            <a:extLst/>
          </p:cNvPr>
          <p:cNvSpPr/>
          <p:nvPr/>
        </p:nvSpPr>
        <p:spPr>
          <a:xfrm>
            <a:off x="1083194" y="6303019"/>
            <a:ext cx="1014857" cy="55049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0,3</a:t>
            </a:r>
            <a:endParaRPr lang="ru-RU" dirty="0"/>
          </a:p>
        </p:txBody>
      </p:sp>
      <p:sp>
        <p:nvSpPr>
          <p:cNvPr id="125" name="Скругленный прямоугольник 124">
            <a:extLst/>
          </p:cNvPr>
          <p:cNvSpPr/>
          <p:nvPr/>
        </p:nvSpPr>
        <p:spPr>
          <a:xfrm>
            <a:off x="2407117" y="3778692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УТВЕРЖДЕНО:</a:t>
            </a:r>
            <a:endParaRPr lang="ru-RU" sz="20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7" name="Скругленный прямоугольник 126">
            <a:extLst/>
          </p:cNvPr>
          <p:cNvSpPr/>
          <p:nvPr/>
        </p:nvSpPr>
        <p:spPr>
          <a:xfrm>
            <a:off x="7707040" y="5519034"/>
            <a:ext cx="3334327" cy="60042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8" name="Скругленный прямоугольник 127">
            <a:extLst/>
          </p:cNvPr>
          <p:cNvSpPr/>
          <p:nvPr/>
        </p:nvSpPr>
        <p:spPr>
          <a:xfrm>
            <a:off x="7707043" y="6303019"/>
            <a:ext cx="3334327" cy="50559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9" name="Скругленный прямоугольник 128">
            <a:extLst/>
          </p:cNvPr>
          <p:cNvSpPr/>
          <p:nvPr/>
        </p:nvSpPr>
        <p:spPr>
          <a:xfrm>
            <a:off x="6441103" y="5515288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0,7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1" name="Скругленный прямоугольник 130">
            <a:extLst/>
          </p:cNvPr>
          <p:cNvSpPr/>
          <p:nvPr/>
        </p:nvSpPr>
        <p:spPr>
          <a:xfrm>
            <a:off x="7707043" y="3747176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accent5"/>
                </a:solidFill>
                <a:latin typeface="Muller Narrow ExtraBold" panose="00000900000000000000" pitchFamily="50" charset="-52"/>
              </a:rPr>
              <a:t>ИСПОЛНЕНО:</a:t>
            </a:r>
            <a:endParaRPr lang="ru-RU" sz="2000" dirty="0">
              <a:solidFill>
                <a:schemeClr val="accent5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3" name="Скругленный прямоугольник 132">
            <a:extLst/>
          </p:cNvPr>
          <p:cNvSpPr/>
          <p:nvPr/>
        </p:nvSpPr>
        <p:spPr>
          <a:xfrm>
            <a:off x="2407117" y="4737001"/>
            <a:ext cx="3334327" cy="66627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schemeClr val="tx1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4" name="Скругленный прямоугольник 133">
            <a:extLst/>
          </p:cNvPr>
          <p:cNvSpPr/>
          <p:nvPr/>
        </p:nvSpPr>
        <p:spPr>
          <a:xfrm>
            <a:off x="7717673" y="4716908"/>
            <a:ext cx="3334327" cy="613374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7" name="Скругленный прямоугольник 136">
            <a:extLst/>
          </p:cNvPr>
          <p:cNvSpPr/>
          <p:nvPr/>
        </p:nvSpPr>
        <p:spPr>
          <a:xfrm>
            <a:off x="6465456" y="6303018"/>
            <a:ext cx="935038" cy="515000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0,2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8" name="Скругленный прямоугольник 137">
            <a:extLst/>
          </p:cNvPr>
          <p:cNvSpPr/>
          <p:nvPr/>
        </p:nvSpPr>
        <p:spPr>
          <a:xfrm>
            <a:off x="1081389" y="4727923"/>
            <a:ext cx="1014856" cy="66627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21,4</a:t>
            </a:r>
            <a:endParaRPr lang="ru-RU" dirty="0"/>
          </a:p>
        </p:txBody>
      </p:sp>
      <p:sp>
        <p:nvSpPr>
          <p:cNvPr id="139" name="Скругленный прямоугольник 138">
            <a:extLst/>
          </p:cNvPr>
          <p:cNvSpPr/>
          <p:nvPr/>
        </p:nvSpPr>
        <p:spPr>
          <a:xfrm>
            <a:off x="6442631" y="4738881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21,1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05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524974" y="62798"/>
            <a:ext cx="9959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itchFamily="2" charset="0"/>
                <a:ea typeface="+mn-ea"/>
                <a:cs typeface="+mn-cs"/>
              </a:rPr>
              <a:t>                       ГП «ГОСУДАРСТВЕННОЕ УПРАВЛЕНИЕ И ГРАЖДАНСКОЕ ОБЩЕСТВО»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246559" y="-101852"/>
            <a:ext cx="3454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ППМО от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2020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 №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793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-ПП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317781" y="959506"/>
            <a:ext cx="11604061" cy="2329780"/>
            <a:chOff x="444961" y="2855896"/>
            <a:chExt cx="6322550" cy="2390388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951349" y="4876952"/>
              <a:ext cx="23743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Arial" pitchFamily="34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628514" y="2855896"/>
              <a:ext cx="5915881" cy="1886848"/>
            </a:xfrm>
            <a:prstGeom prst="roundRect">
              <a:avLst>
                <a:gd name="adj" fmla="val 1196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Цель</a:t>
              </a:r>
              <a:r>
                <a:rPr lang="ru-RU" sz="2400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 - Создание </a:t>
              </a:r>
              <a:r>
                <a:rPr lang="ru-RU" sz="2400" dirty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условий для обеспечения эффективного государственного и муниципального управления</a:t>
              </a:r>
            </a:p>
            <a:p>
              <a:pPr marR="0" indent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ru-RU" sz="2400" dirty="0">
                <a:solidFill>
                  <a:prstClr val="black"/>
                </a:solidFill>
                <a:latin typeface="Muller Narrow Light"/>
                <a:cs typeface="Times New Roman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44961" y="2919103"/>
              <a:ext cx="6322550" cy="320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3" name="Скругленный прямоугольник 122"/>
          <p:cNvSpPr/>
          <p:nvPr/>
        </p:nvSpPr>
        <p:spPr>
          <a:xfrm>
            <a:off x="654664" y="2929318"/>
            <a:ext cx="3436073" cy="3499761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600" dirty="0">
                <a:latin typeface="Muller Narrow Light" panose="00000400000000000000" pitchFamily="50" charset="-52"/>
              </a:rPr>
              <a:t> эффективности мер по противодействию коррупции в исполнительных органах государственной власти Мурманской области.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программы: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граждан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столкнувшихся с проявлениями коррупции.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и этапы реализации подпрограммы: </a:t>
            </a:r>
            <a:r>
              <a:rPr lang="ru-RU" sz="1600" b="1" dirty="0" smtClean="0">
                <a:latin typeface="Muller Narrow Light" panose="00000400000000000000" pitchFamily="50" charset="-52"/>
              </a:rPr>
              <a:t>2021-2025 </a:t>
            </a:r>
            <a:r>
              <a:rPr lang="ru-RU" sz="2000" b="1" dirty="0">
                <a:latin typeface="Muller Narrow Light" panose="00000400000000000000" pitchFamily="50" charset="-52"/>
              </a:rPr>
              <a:t>годы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ler Narrow Light" panose="00000400000000000000" pitchFamily="50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54664" y="6538286"/>
            <a:ext cx="7356315" cy="483754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t>Ответственный исполнитель – Аппарат Правительства Мурманской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96615" y="2929318"/>
            <a:ext cx="3814365" cy="3499761"/>
          </a:xfrm>
          <a:prstGeom prst="roundRect">
            <a:avLst>
              <a:gd name="adj" fmla="val 12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Muller Narrow Light" panose="00000400000000000000" pitchFamily="50" charset="-52"/>
              </a:rPr>
              <a:t>Приоритетами государственной политики в сфере реализации государственной программы являются</a:t>
            </a:r>
            <a:r>
              <a:rPr lang="ru-RU" sz="1400" b="1" dirty="0" smtClean="0">
                <a:solidFill>
                  <a:schemeClr val="tx1"/>
                </a:solidFill>
                <a:latin typeface="Muller Narrow Light" panose="00000400000000000000" pitchFamily="50" charset="-52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chemeClr val="tx1"/>
              </a:solidFill>
              <a:latin typeface="Muller Narrow Light" panose="00000400000000000000" pitchFamily="50" charset="-52"/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противодействие коррупции, прежде всего за счет создания условий, затрудняющих возможность коррупционного поведения и обеспечивающих снижение уровня коррупции;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совершенствование антикоррупционных механизмов;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повышение правовой культуры населения региона и широкое привлечение граждан к противодействию коррупции.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700" y="3252615"/>
            <a:ext cx="61182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0140" y="3352642"/>
            <a:ext cx="68787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anose="02020603050405020304" pitchFamily="18" charset="0"/>
              </a:rPr>
              <a:t> </a:t>
            </a:r>
            <a:endParaRPr lang="ru-RU" sz="2400" dirty="0">
              <a:latin typeface="Muller Narrow Light"/>
              <a:cs typeface="Times New Roman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53477694"/>
              </p:ext>
            </p:extLst>
          </p:nvPr>
        </p:nvGraphicFramePr>
        <p:xfrm>
          <a:off x="8107872" y="3560228"/>
          <a:ext cx="3477089" cy="3461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57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/>
          </p:cNvPr>
          <p:cNvSpPr/>
          <p:nvPr/>
        </p:nvSpPr>
        <p:spPr>
          <a:xfrm>
            <a:off x="0" y="760396"/>
            <a:ext cx="12239624" cy="635591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  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272265" y="769402"/>
            <a:ext cx="11552972" cy="865609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ОБЩЕСТВЕННЫЙ СОВЕТ ПРИ УПРАВЛЕНИИ </a:t>
            </a: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ПО РЕАЛИЗАЦИИ АНТИКОРРУПЦИОННОЙ ПОЛИТИКИ МУРМАНСКОЙ ОБЛАСТИ</a:t>
            </a: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845505-9574-AF4F-8A18-E9F8BF67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21" y="1638655"/>
            <a:ext cx="572610" cy="695656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479658" y="2502297"/>
            <a:ext cx="5419282" cy="885162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ПОЛОЖЕНИЕ ОБ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ОБЩЕСТВЕННОМ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СОВЕТЕ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ПРИ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УПРАВЛЕНИИ УТВЕРЖДЕНО ПРИКАЗОМ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ОТ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03.06.2020 № 45-ОД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6070575" y="670908"/>
            <a:ext cx="4771589" cy="8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marR="0" lvl="0" indent="-228600" algn="ct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60708" y="2404590"/>
            <a:ext cx="4714819" cy="43391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КОЛИЧЕСТВО ЧЛЕНОВ : 6 ЧЕЛОВЕК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1329195" y="1674669"/>
            <a:ext cx="9874611" cy="60209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Правовая база, состав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бщественного совета и другая информация о работе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бщественного совета размещена на сайте 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Управления по реализации антикоррупционной политики Мурманской области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t>https://anticorrmo.gov-murman.ru/activities/anticorr_upr/public_council/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39" y="2573444"/>
            <a:ext cx="621780" cy="62178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 rot="10800000" flipV="1">
            <a:off x="6924118" y="2935701"/>
            <a:ext cx="4787998" cy="6157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РЕЗЕРВ КАНДИДАТОВ В ЧЛЕНЫ: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5 ЧЕЛОВЕК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6" y="3499294"/>
            <a:ext cx="4887327" cy="3317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5" y="3640868"/>
            <a:ext cx="6069803" cy="317585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90699" y="198842"/>
            <a:ext cx="10597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РАБОТА ОБЩЕСТВЕННОГО СОВЕТА 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55"/>
            <a:ext cx="12267977" cy="62185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90699" y="198842"/>
            <a:ext cx="10597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Muller Narrow Light" pitchFamily="2" charset="0"/>
              </a:rPr>
              <a:t>АНТИКОРРУПЦИОННАЯ ПРОПАГАНДА И ПРОСВЕЩЕНИЕ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474723" y="1536970"/>
            <a:ext cx="8522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723" y="131266"/>
            <a:ext cx="648000" cy="64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5575" y="1040554"/>
            <a:ext cx="5092598" cy="563480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Областной  творческий конкурс  рисунка</a:t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«Мир без коррупции»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4" name="AutoShape 2" descr="https://anticorrmo.gov-murman.ru/upload/iblock/68e/IMG_7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https://anticorrmo.gov-murman.ru/upload/iblock/164/IMG_7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https://anticorrmo.gov-murman.ru/upload/iblock/93f/IMG_20201208_174839_86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85122" y="1049083"/>
            <a:ext cx="6412371" cy="460158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Проведение профилактических мероприятий</a:t>
            </a:r>
            <a:endParaRPr lang="ru-RU" b="1" dirty="0">
              <a:solidFill>
                <a:prstClr val="white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8" name="Скругленный прямоугольник 27">
            <a:extLst/>
          </p:cNvPr>
          <p:cNvSpPr/>
          <p:nvPr/>
        </p:nvSpPr>
        <p:spPr>
          <a:xfrm>
            <a:off x="5594345" y="1681816"/>
            <a:ext cx="6470426" cy="140697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/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Сотрудники регионального Управления по реализации антикоррупционной политики провели встречу со школьниками Североморского кадетского корпуса и Лицея № 2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</a:b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г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. Мурманска. На встрече школьники узнали о своих правах и обязанностях, дали свое собственное видение на то, что такое коррупция, смогли задать специалистам вопросы, которые их интересуют. После диалога участникам встречи была предложена интерактивная игра-викторина.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98" y="1681815"/>
            <a:ext cx="4871241" cy="2236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4090034"/>
            <a:ext cx="2631816" cy="1316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312" y="4090034"/>
            <a:ext cx="1814286" cy="29375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577823"/>
            <a:ext cx="2631815" cy="14497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81" y="3458214"/>
            <a:ext cx="3405177" cy="35587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81" y="3458215"/>
            <a:ext cx="3141684" cy="35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0" y="617538"/>
            <a:ext cx="11934630" cy="6581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783" y="12859901"/>
            <a:ext cx="2874890" cy="14572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-19051" y="7937"/>
            <a:ext cx="12031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МЕРОПРИЯТИЯ ПО ПРОФИЛАКТИКЕ КОРРУПЦИОННЫХ И ДРУГИХ ПРАВОНАРУШЕНИЙ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474723" y="1536970"/>
            <a:ext cx="8522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https://anticorrmo.gov-murman.ru/upload/iblock/68e/IMG_7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https://anticorrmo.gov-murman.ru/upload/iblock/164/IMG_7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https://anticorrmo.gov-murman.ru/upload/iblock/93f/IMG_20201208_174839_86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760273"/>
            <a:ext cx="3271496" cy="21945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74" y="4434952"/>
            <a:ext cx="3713173" cy="2621041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/>
          </p:cNvPr>
          <p:cNvSpPr/>
          <p:nvPr/>
        </p:nvSpPr>
        <p:spPr>
          <a:xfrm>
            <a:off x="128700" y="736179"/>
            <a:ext cx="7869391" cy="17567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algn="just" defTabSz="914400"/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Управлением по реализации антикоррупционной политики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Мурманской области проведен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семинар-совещание для должностных лиц органов местного самоуправления, ответственных за профилактику коррупционных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и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других правонарушений. В семинаре озвучены вопросы выполнения требований законодательства, обеспечения общественного контроля за деятельностью органов власти государственного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и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муниципального уровня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, а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также соблюдения принципов открытости и прозрачности принимаемых решений и их исполнения.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45343"/>
            <a:ext cx="3299856" cy="18897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16" y="2615449"/>
            <a:ext cx="4107875" cy="44405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76" y="1205209"/>
            <a:ext cx="3740671" cy="30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A5BFE0-E91D-0D46-B321-6319175DD0AB}"/>
              </a:ext>
            </a:extLst>
          </p:cNvPr>
          <p:cNvSpPr/>
          <p:nvPr/>
        </p:nvSpPr>
        <p:spPr>
          <a:xfrm>
            <a:off x="-2415" y="682351"/>
            <a:ext cx="12239625" cy="573374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32020" y="105760"/>
            <a:ext cx="942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Muller Narrow Light" pitchFamily="2" charset="0"/>
              </a:rPr>
              <a:t>ПРОВЕДЕНИЕ </a:t>
            </a: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СОЦИОЛОГИЧЕСКОГО  ИССЛЕДОВАНИЯ В 2021 ГОДУ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368372" y="1004777"/>
            <a:ext cx="39874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ЦЕЛЬ ИССЛЕДОВАНИЯ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7778884-D635-40F7-95FF-CBC8E1C2386D}"/>
              </a:ext>
            </a:extLst>
          </p:cNvPr>
          <p:cNvSpPr/>
          <p:nvPr/>
        </p:nvSpPr>
        <p:spPr>
          <a:xfrm>
            <a:off x="148313" y="1665518"/>
            <a:ext cx="4844478" cy="1076728"/>
          </a:xfrm>
          <a:prstGeom prst="roundRect">
            <a:avLst/>
          </a:prstGeom>
          <a:solidFill>
            <a:srgbClr val="EBEBEB"/>
          </a:solidFill>
          <a:ln>
            <a:solidFill>
              <a:srgbClr val="0082C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ценка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уровня, структуры и специфики коррупции в Мурманской области, а также эффективности принимаемых антикоррупционных мер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2C66C-E002-4F6E-B475-9E9E2DC0C6C4}"/>
              </a:ext>
            </a:extLst>
          </p:cNvPr>
          <p:cNvSpPr txBox="1"/>
          <p:nvPr/>
        </p:nvSpPr>
        <p:spPr>
          <a:xfrm>
            <a:off x="505682" y="2896532"/>
            <a:ext cx="371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ЗАДАЧИ ИССЛЕДОВАНИЯ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16E1583-D676-4EC2-9D76-E6A2A7D1DFEB}"/>
              </a:ext>
            </a:extLst>
          </p:cNvPr>
          <p:cNvSpPr/>
          <p:nvPr/>
        </p:nvSpPr>
        <p:spPr>
          <a:xfrm>
            <a:off x="159320" y="3416459"/>
            <a:ext cx="8069512" cy="2340077"/>
          </a:xfrm>
          <a:prstGeom prst="roundRect">
            <a:avLst/>
          </a:prstGeom>
          <a:solidFill>
            <a:srgbClr val="EBEBEB"/>
          </a:solidFill>
          <a:ln>
            <a:solidFill>
              <a:srgbClr val="0082C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фактических значений параметров оценки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коррупции</a:t>
            </a: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;</a:t>
            </a:r>
            <a:endParaRPr lang="ru-RU" sz="1600" dirty="0">
              <a:solidFill>
                <a:prstClr val="black"/>
              </a:solidFill>
              <a:latin typeface="Muller Narrow Light" panose="00000400000000000000" pitchFamily="50" charset="-5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п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роведение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качественно-количественной оценки коррупции;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и описание структуры коррупции;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соотношения основных характеристик коррупции в различных сферах государственного регулирования;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ценка эффективности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мер, направленных на противодействие коррупции;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и осуществление анализа причин и условий проявления коррупции.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041F1F-3BA7-4236-93D6-E7B2EB0D0D06}"/>
              </a:ext>
            </a:extLst>
          </p:cNvPr>
          <p:cNvSpPr/>
          <p:nvPr/>
        </p:nvSpPr>
        <p:spPr>
          <a:xfrm>
            <a:off x="5191045" y="1035555"/>
            <a:ext cx="3294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ОБЪЕМ ВЫБОРКИ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C84676B-3B8F-47C5-BF2A-219BB70C9467}"/>
              </a:ext>
            </a:extLst>
          </p:cNvPr>
          <p:cNvSpPr/>
          <p:nvPr/>
        </p:nvSpPr>
        <p:spPr>
          <a:xfrm>
            <a:off x="5260756" y="2302132"/>
            <a:ext cx="1483661" cy="486326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«БЫТОВАЯ» КОРРУПЦИЯ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FD4782D-4BB3-41FB-9977-7842A3361FEC}"/>
              </a:ext>
            </a:extLst>
          </p:cNvPr>
          <p:cNvSpPr/>
          <p:nvPr/>
        </p:nvSpPr>
        <p:spPr>
          <a:xfrm>
            <a:off x="5266425" y="1738165"/>
            <a:ext cx="1483661" cy="486326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«ДЕЛОВАЯ» КОРРУПЦИЯ</a:t>
            </a: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491E6F20-4D6D-4BD7-9CC4-FE12C8EF4E65}"/>
              </a:ext>
            </a:extLst>
          </p:cNvPr>
          <p:cNvSpPr/>
          <p:nvPr/>
        </p:nvSpPr>
        <p:spPr>
          <a:xfrm>
            <a:off x="6776235" y="2407344"/>
            <a:ext cx="375846" cy="230240"/>
          </a:xfrm>
          <a:prstGeom prst="mathEqual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Равно 18">
            <a:extLst>
              <a:ext uri="{FF2B5EF4-FFF2-40B4-BE49-F238E27FC236}">
                <a16:creationId xmlns:a16="http://schemas.microsoft.com/office/drawing/2014/main" id="{43322FB7-50AD-4D17-8CD0-7FCC97BCCA1D}"/>
              </a:ext>
            </a:extLst>
          </p:cNvPr>
          <p:cNvSpPr/>
          <p:nvPr/>
        </p:nvSpPr>
        <p:spPr>
          <a:xfrm>
            <a:off x="6776235" y="1828993"/>
            <a:ext cx="375846" cy="230240"/>
          </a:xfrm>
          <a:prstGeom prst="mathEqual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C21E13-B7BE-464A-B979-505C30985A6A}"/>
              </a:ext>
            </a:extLst>
          </p:cNvPr>
          <p:cNvSpPr txBox="1"/>
          <p:nvPr/>
        </p:nvSpPr>
        <p:spPr>
          <a:xfrm>
            <a:off x="7125223" y="1600800"/>
            <a:ext cx="136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100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чел.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73BEB-4A54-461D-9A55-AE3234B2853C}"/>
              </a:ext>
            </a:extLst>
          </p:cNvPr>
          <p:cNvSpPr txBox="1"/>
          <p:nvPr/>
        </p:nvSpPr>
        <p:spPr>
          <a:xfrm>
            <a:off x="7113883" y="2137126"/>
            <a:ext cx="148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400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чел.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97F9B-29D2-4051-92DC-BEE02A109426}"/>
              </a:ext>
            </a:extLst>
          </p:cNvPr>
          <p:cNvSpPr txBox="1"/>
          <p:nvPr/>
        </p:nvSpPr>
        <p:spPr>
          <a:xfrm>
            <a:off x="8158383" y="783221"/>
            <a:ext cx="371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ГЕОГРАФИЯ ИССЛЕДОВАНИЯ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639DF91-AFB7-4498-8591-4CD4F1C9BD2F}"/>
              </a:ext>
            </a:extLst>
          </p:cNvPr>
          <p:cNvSpPr/>
          <p:nvPr/>
        </p:nvSpPr>
        <p:spPr>
          <a:xfrm>
            <a:off x="8597547" y="1625046"/>
            <a:ext cx="2979581" cy="530027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Город-герой Мурманск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B17B84-9517-4364-B044-52A7AE53C236}"/>
              </a:ext>
            </a:extLst>
          </p:cNvPr>
          <p:cNvSpPr/>
          <p:nvPr/>
        </p:nvSpPr>
        <p:spPr>
          <a:xfrm>
            <a:off x="8597544" y="2163212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 Апатиты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B6897F8-3F61-4971-9A79-E3D031CC40A8}"/>
              </a:ext>
            </a:extLst>
          </p:cNvPr>
          <p:cNvSpPr/>
          <p:nvPr/>
        </p:nvSpPr>
        <p:spPr>
          <a:xfrm>
            <a:off x="8597547" y="2712206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 Мончегорск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8B4A09C-154D-42CE-850A-D11DBDE5D18E}"/>
              </a:ext>
            </a:extLst>
          </p:cNvPr>
          <p:cNvSpPr/>
          <p:nvPr/>
        </p:nvSpPr>
        <p:spPr>
          <a:xfrm>
            <a:off x="8597546" y="3224563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Кандалакшский район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B182263-4326-4213-8E2F-1F60B4C8A4BF}"/>
              </a:ext>
            </a:extLst>
          </p:cNvPr>
          <p:cNvSpPr/>
          <p:nvPr/>
        </p:nvSpPr>
        <p:spPr>
          <a:xfrm>
            <a:off x="8597547" y="3755045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Печенгский округ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357A94-D386-4DF7-9DB9-55D760476127}"/>
              </a:ext>
            </a:extLst>
          </p:cNvPr>
          <p:cNvSpPr txBox="1"/>
          <p:nvPr/>
        </p:nvSpPr>
        <p:spPr>
          <a:xfrm>
            <a:off x="8228832" y="4326508"/>
            <a:ext cx="371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МЕТОДИКА ИССЛЕДОВАНИЯ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A95CE6A-E26B-4B2E-BD03-19637EEFF95D}"/>
              </a:ext>
            </a:extLst>
          </p:cNvPr>
          <p:cNvSpPr/>
          <p:nvPr/>
        </p:nvSpPr>
        <p:spPr>
          <a:xfrm>
            <a:off x="8644235" y="4761900"/>
            <a:ext cx="2979581" cy="1208650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репрезентативный социологический опрос по анкете  в онлайн/оффлайн режиме</a:t>
            </a:r>
          </a:p>
        </p:txBody>
      </p:sp>
    </p:spTree>
    <p:extLst>
      <p:ext uri="{BB962C8B-B14F-4D97-AF65-F5344CB8AC3E}">
        <p14:creationId xmlns:p14="http://schemas.microsoft.com/office/powerpoint/2010/main" val="65224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/>
          </p:cNvPr>
          <p:cNvSpPr/>
          <p:nvPr/>
        </p:nvSpPr>
        <p:spPr>
          <a:xfrm>
            <a:off x="266597" y="658990"/>
            <a:ext cx="11701865" cy="607034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688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 rot="5400000">
            <a:off x="3757094" y="-1277474"/>
            <a:ext cx="406446" cy="4485197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172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Скругленный прямоугольник 99">
            <a:extLst/>
          </p:cNvPr>
          <p:cNvSpPr/>
          <p:nvPr/>
        </p:nvSpPr>
        <p:spPr>
          <a:xfrm rot="5400000">
            <a:off x="9125986" y="-1450208"/>
            <a:ext cx="406446" cy="4848885"/>
          </a:xfrm>
          <a:prstGeom prst="roundRect">
            <a:avLst/>
          </a:prstGeom>
          <a:solidFill>
            <a:srgbClr val="F05A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77491">
              <a:defRPr/>
            </a:pPr>
            <a:endParaRPr lang="ru-RU" sz="1722" dirty="0">
              <a:solidFill>
                <a:prstClr val="white"/>
              </a:solidFill>
              <a:latin typeface="Muller Narrow ExtraBold" pitchFamily="50" charset="-52"/>
            </a:endParaRPr>
          </a:p>
        </p:txBody>
      </p:sp>
      <p:sp>
        <p:nvSpPr>
          <p:cNvPr id="101" name="Содержимое 2"/>
          <p:cNvSpPr txBox="1">
            <a:spLocks/>
          </p:cNvSpPr>
          <p:nvPr/>
        </p:nvSpPr>
        <p:spPr bwMode="auto">
          <a:xfrm>
            <a:off x="1897152" y="706678"/>
            <a:ext cx="4106795" cy="5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СДЕЛАНО В 4 КВАРТАЛЕ 202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1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 Г.</a:t>
            </a:r>
          </a:p>
        </p:txBody>
      </p:sp>
      <p:sp>
        <p:nvSpPr>
          <p:cNvPr id="54" name="Скругленный прямоугольник 53">
            <a:extLst/>
          </p:cNvPr>
          <p:cNvSpPr/>
          <p:nvPr/>
        </p:nvSpPr>
        <p:spPr>
          <a:xfrm>
            <a:off x="1717718" y="1255404"/>
            <a:ext cx="4540115" cy="127495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Проведено обучение муниципальных служащих региона в рамках повышения квалификации по тематике правоприменения антикоррупционного законодательства</a:t>
            </a: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 bwMode="auto">
          <a:xfrm>
            <a:off x="6834859" y="760769"/>
            <a:ext cx="4999860" cy="37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ПЛАНИРУЕТСЯ  В 1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 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КВАРТАЛЕ 2022 Г.</a:t>
            </a:r>
          </a:p>
        </p:txBody>
      </p:sp>
      <p:sp>
        <p:nvSpPr>
          <p:cNvPr id="44" name="Скругленный прямоугольник 43">
            <a:extLst/>
          </p:cNvPr>
          <p:cNvSpPr/>
          <p:nvPr/>
        </p:nvSpPr>
        <p:spPr>
          <a:xfrm>
            <a:off x="1716770" y="2651538"/>
            <a:ext cx="4541063" cy="162961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 семинар-совещание для должностных лиц органов местного самоуправления, ответственных за профилактику коррупционных и иных правонарушений при участии УФНС России по мурманской области и прокуратуры мурманской области</a:t>
            </a:r>
          </a:p>
          <a:p>
            <a:pPr algn="just" defTabSz="437228">
              <a:defRPr/>
            </a:pPr>
            <a:endParaRPr lang="ru-RU" sz="1339" cap="all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38" name="Скругленный прямоугольник 37">
            <a:extLst/>
          </p:cNvPr>
          <p:cNvSpPr/>
          <p:nvPr/>
        </p:nvSpPr>
        <p:spPr>
          <a:xfrm>
            <a:off x="7077573" y="1252013"/>
            <a:ext cx="4616150" cy="103524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проверок достоверности и полноты сведений о доходах, расходах, об имуществе и обязательствах имущественного характера, представленных лицами, замещающими государственные должности Мурманской области</a:t>
            </a:r>
          </a:p>
        </p:txBody>
      </p:sp>
      <p:sp>
        <p:nvSpPr>
          <p:cNvPr id="55" name="Скругленный прямоугольник 54">
            <a:extLst/>
          </p:cNvPr>
          <p:cNvSpPr/>
          <p:nvPr/>
        </p:nvSpPr>
        <p:spPr>
          <a:xfrm>
            <a:off x="1717718" y="4452386"/>
            <a:ext cx="4541064" cy="119444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defTabSz="877491">
              <a:defRPr/>
            </a:pPr>
            <a:r>
              <a:rPr lang="ru-RU" sz="1255" cap="all" dirty="0">
                <a:solidFill>
                  <a:prstClr val="black"/>
                </a:solidFill>
                <a:latin typeface="Muller Narrow Light" pitchFamily="50" charset="-52"/>
              </a:rPr>
              <a:t>- Проведено исследование состояния «бытовой» и «Деловой» коррупции в регионе социологическими методами </a:t>
            </a:r>
          </a:p>
        </p:txBody>
      </p:sp>
      <p:sp>
        <p:nvSpPr>
          <p:cNvPr id="61" name="Скругленный прямоугольник 60">
            <a:extLst/>
          </p:cNvPr>
          <p:cNvSpPr/>
          <p:nvPr/>
        </p:nvSpPr>
        <p:spPr>
          <a:xfrm>
            <a:off x="7077573" y="2530358"/>
            <a:ext cx="4616150" cy="175079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Подготовка и прием сведений о доходах, расходах, об имуществе и обязательствах имущественного характера, представляемых лицами, замещающими муниципальные должности региона, в рамках декларационной кампании 2022 года</a:t>
            </a:r>
          </a:p>
          <a:p>
            <a:pPr algn="just" defTabSz="437228">
              <a:defRPr/>
            </a:pPr>
            <a:endParaRPr lang="ru-RU" sz="1339" cap="all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8" name="Прямоугольник 36"/>
          <p:cNvSpPr>
            <a:spLocks noChangeArrowheads="1"/>
          </p:cNvSpPr>
          <p:nvPr/>
        </p:nvSpPr>
        <p:spPr bwMode="auto">
          <a:xfrm>
            <a:off x="267362" y="163705"/>
            <a:ext cx="11774735" cy="44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7228">
              <a:defRPr/>
            </a:pPr>
            <a:r>
              <a:rPr lang="ru-RU" sz="2295" dirty="0">
                <a:solidFill>
                  <a:prstClr val="black"/>
                </a:solidFill>
                <a:latin typeface="Muller Narrow Light" pitchFamily="2" charset="0"/>
              </a:rPr>
              <a:t>О КЛЮЧЕВЫХ РЕЗУЛЬТАТАХ УПРАВЛЕНИЯ</a:t>
            </a: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900287" y="6676178"/>
            <a:ext cx="2071977" cy="3658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372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47" dirty="0">
                <a:solidFill>
                  <a:prstClr val="white">
                    <a:lumMod val="50000"/>
                  </a:prstClr>
                </a:solidFill>
                <a:latin typeface="Muller Narrow Light" pitchFamily="50" charset="-52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034465" y="3178523"/>
            <a:ext cx="5808953" cy="769889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txBody>
          <a:bodyPr wrap="square" lIns="106219" tIns="53110" rIns="106219" bIns="53110" rtlCol="0">
            <a:spAutoFit/>
          </a:bodyPr>
          <a:lstStyle/>
          <a:p>
            <a:pPr algn="ctr" defTabSz="437228">
              <a:defRPr/>
            </a:pPr>
            <a:r>
              <a:rPr lang="ru-RU" sz="1912" dirty="0">
                <a:solidFill>
                  <a:prstClr val="white"/>
                </a:solidFill>
                <a:latin typeface="Muller Narrow Light"/>
                <a:cs typeface="Times New Roman" pitchFamily="18" charset="0"/>
              </a:rPr>
              <a:t>Цель- создание условий для обеспечения эффективного государственного и муниципального управления</a:t>
            </a:r>
            <a:endParaRPr lang="ru-RU" sz="1912" b="1" dirty="0">
              <a:solidFill>
                <a:prstClr val="white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27" name="Скругленный прямоугольник 26">
            <a:extLst/>
          </p:cNvPr>
          <p:cNvSpPr/>
          <p:nvPr/>
        </p:nvSpPr>
        <p:spPr>
          <a:xfrm>
            <a:off x="7077573" y="4452385"/>
            <a:ext cx="4616150" cy="111399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defTabSz="877491">
              <a:defRPr/>
            </a:pPr>
            <a:r>
              <a:rPr lang="ru-RU" sz="1335" dirty="0">
                <a:solidFill>
                  <a:prstClr val="black"/>
                </a:solidFill>
                <a:latin typeface="Muller Narrow Light" pitchFamily="50" charset="-52"/>
              </a:rPr>
              <a:t>- ОРГАНИЗАЦИЯ И ПРОВЕДЕНИЕ СОВМЕСТНО С МОЛОДЕЖНЫМ ЦЕНТРОМ «БИБЛИОДВИЖ</a:t>
            </a:r>
            <a:r>
              <a:rPr lang="ru-RU" sz="1335">
                <a:solidFill>
                  <a:prstClr val="black"/>
                </a:solidFill>
                <a:latin typeface="Muller Narrow Light" panose="00000400000000000000" pitchFamily="50" charset="-52"/>
              </a:rPr>
              <a:t>» КОНКУРСА СЦЕНАРИЕВ АНТИКОРРУПЦИОННЫХ КВЕСТОВ ДЛЯ МОЛОДЕЖИ</a:t>
            </a:r>
            <a:endParaRPr lang="ru-RU" sz="1335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97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8136</TotalTime>
  <Words>731</Words>
  <Application>Microsoft Office PowerPoint</Application>
  <PresentationFormat>Произвольный</PresentationFormat>
  <Paragraphs>146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Muller Narrow ExtraBold</vt:lpstr>
      <vt:lpstr>Muller Narrow Light</vt:lpstr>
      <vt:lpstr>Times New Roman</vt:lpstr>
      <vt:lpstr>Wingdings</vt:lpstr>
      <vt:lpstr>Тема Office</vt:lpstr>
      <vt:lpstr>2_Тема Office</vt:lpstr>
      <vt:lpstr>3_Тема Office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Гринник С.А.</cp:lastModifiedBy>
  <cp:revision>688</cp:revision>
  <cp:lastPrinted>2020-12-17T11:09:42Z</cp:lastPrinted>
  <dcterms:created xsi:type="dcterms:W3CDTF">2019-09-18T12:34:40Z</dcterms:created>
  <dcterms:modified xsi:type="dcterms:W3CDTF">2022-04-15T12:30:36Z</dcterms:modified>
</cp:coreProperties>
</file>