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96" r:id="rId2"/>
    <p:sldMasterId id="2147483744" r:id="rId3"/>
  </p:sldMasterIdLst>
  <p:notesMasterIdLst>
    <p:notesMasterId r:id="rId12"/>
  </p:notesMasterIdLst>
  <p:handoutMasterIdLst>
    <p:handoutMasterId r:id="rId13"/>
  </p:handoutMasterIdLst>
  <p:sldIdLst>
    <p:sldId id="256" r:id="rId4"/>
    <p:sldId id="307" r:id="rId5"/>
    <p:sldId id="312" r:id="rId6"/>
    <p:sldId id="314" r:id="rId7"/>
    <p:sldId id="322" r:id="rId8"/>
    <p:sldId id="321" r:id="rId9"/>
    <p:sldId id="326" r:id="rId10"/>
    <p:sldId id="313" r:id="rId11"/>
  </p:sldIdLst>
  <p:sldSz cx="12239625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28"/>
    <a:srgbClr val="000000"/>
    <a:srgbClr val="0082C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/>
    <p:restoredTop sz="94743" autoAdjust="0"/>
  </p:normalViewPr>
  <p:slideViewPr>
    <p:cSldViewPr snapToGrid="0" snapToObjects="1">
      <p:cViewPr varScale="1">
        <p:scale>
          <a:sx n="99" d="100"/>
          <a:sy n="99" d="100"/>
        </p:scale>
        <p:origin x="72" y="72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Динамика </a:t>
            </a:r>
            <a:br>
              <a:rPr lang="ru-RU" sz="1200"/>
            </a:br>
            <a:r>
              <a:rPr lang="ru-RU" sz="1200"/>
              <a:t>исполнения ГП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803762572657761E-2"/>
          <c:y val="0.48040636510406542"/>
          <c:w val="0.96248568362968479"/>
          <c:h val="0.417728802797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 25,8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2" formatCode="#,##0.00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8-41F2-B937-08F583E2D8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5,0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A0-4169-AE52-CA7215122C0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2" formatCode="#,##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8-41F2-B937-08F583E2D8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153792"/>
        <c:axId val="99155328"/>
      </c:barChart>
      <c:catAx>
        <c:axId val="9915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55328"/>
        <c:crosses val="autoZero"/>
        <c:auto val="1"/>
        <c:lblAlgn val="ctr"/>
        <c:lblOffset val="100"/>
        <c:noMultiLvlLbl val="0"/>
      </c:catAx>
      <c:valAx>
        <c:axId val="9915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15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0.75283</cdr:x>
      <cdr:y>0</cdr:y>
    </cdr:from>
    <cdr:to>
      <cdr:x>0.97912</cdr:x>
      <cdr:y>0.19877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17644" y="0"/>
          <a:ext cx="786831" cy="5852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C382E16A-013B-4B03-BB88-C3EB903D4321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44DE89-3126-4AE0-A5A1-AE1B922D07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4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52450" y="1241425"/>
            <a:ext cx="569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ED6BC-394E-4F60-B45D-34E65CAB5EE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4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3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30E28-64DD-4339-AC4D-539BB599FF8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8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ED6BC-394E-4F60-B45D-34E65CAB5EE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83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D45D-5942-6A46-ADA1-0B5F8B01E5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0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136D5-D654-D24E-A672-F046D980ACF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03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A386B-C8DA-A64B-8B9C-FD28215BAE07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4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F3F2B-851B-E642-8031-1AFDAC0D5D8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6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B110B-14BA-2648-9C85-9ACAEDAB5D5C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57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1A2F9-A925-7C41-A2F8-8CEFE8397EEF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942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610CD-251B-8D4E-80EC-8EE557DEB270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02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A2EDD-EB01-004F-A77D-A44AD5F7C663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76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9B937-F672-974A-A4F0-0DDE3DA5A3A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19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0D22D-5E39-8F4C-B7FD-D0F9E543B3CD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723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E994D-0C2E-054B-B81B-537B2F34D486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9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7999-807F-514F-9C58-CCA0BF735DC9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9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3"/>
            <a:ext cx="9179719" cy="2506427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32" indent="0" algn="ctr">
              <a:buNone/>
              <a:defRPr sz="1920"/>
            </a:lvl2pPr>
            <a:lvl3pPr marL="877864" indent="0" algn="ctr">
              <a:buNone/>
              <a:defRPr sz="1728"/>
            </a:lvl3pPr>
            <a:lvl4pPr marL="1316798" indent="0" algn="ctr">
              <a:buNone/>
              <a:defRPr sz="1536"/>
            </a:lvl4pPr>
            <a:lvl5pPr marL="1755730" indent="0" algn="ctr">
              <a:buNone/>
              <a:defRPr sz="1536"/>
            </a:lvl5pPr>
            <a:lvl6pPr marL="2194662" indent="0" algn="ctr">
              <a:buNone/>
              <a:defRPr sz="1536"/>
            </a:lvl6pPr>
            <a:lvl7pPr marL="2633594" indent="0" algn="ctr">
              <a:buNone/>
              <a:defRPr sz="1536"/>
            </a:lvl7pPr>
            <a:lvl8pPr marL="3072527" indent="0" algn="ctr">
              <a:buNone/>
              <a:defRPr sz="1536"/>
            </a:lvl8pPr>
            <a:lvl9pPr marL="3511460" indent="0" algn="ctr">
              <a:buNone/>
              <a:defRPr sz="153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CC9136D5-D654-D24E-A672-F046D980AC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47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ADBA386B-C8DA-A64B-8B9C-FD28215BAE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95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1"/>
            <a:ext cx="10556677" cy="2994714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6"/>
            <a:ext cx="10556677" cy="1574849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3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6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7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66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59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527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4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5A5F3F2B-851B-E642-8031-1AFDAC0D5D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1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DB110B-14BA-2648-9C85-9ACAEDAB5D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63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70" y="1764832"/>
            <a:ext cx="51779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70" y="2629750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32" indent="0">
              <a:buNone/>
              <a:defRPr sz="1920" b="1"/>
            </a:lvl2pPr>
            <a:lvl3pPr marL="877864" indent="0">
              <a:buNone/>
              <a:defRPr sz="1728" b="1"/>
            </a:lvl3pPr>
            <a:lvl4pPr marL="1316798" indent="0">
              <a:buNone/>
              <a:defRPr sz="1536" b="1"/>
            </a:lvl4pPr>
            <a:lvl5pPr marL="1755730" indent="0">
              <a:buNone/>
              <a:defRPr sz="1536" b="1"/>
            </a:lvl5pPr>
            <a:lvl6pPr marL="2194662" indent="0">
              <a:buNone/>
              <a:defRPr sz="1536" b="1"/>
            </a:lvl6pPr>
            <a:lvl7pPr marL="2633594" indent="0">
              <a:buNone/>
              <a:defRPr sz="1536" b="1"/>
            </a:lvl7pPr>
            <a:lvl8pPr marL="3072527" indent="0">
              <a:buNone/>
              <a:defRPr sz="1536" b="1"/>
            </a:lvl8pPr>
            <a:lvl9pPr marL="3511460" indent="0">
              <a:buNone/>
              <a:defRPr sz="153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50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1E1A2F9-A925-7C41-A2F8-8CEFE8397E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7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1DF610CD-251B-8D4E-80EC-8EE557DEB2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82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4BCA2EDD-EB01-004F-A77D-A44AD5F7C6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8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6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70"/>
            <a:ext cx="6196310" cy="5116178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2119B937-F672-974A-A4F0-0DDE3DA5A3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62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70" y="479954"/>
            <a:ext cx="3947597" cy="1679840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70"/>
            <a:ext cx="6196310" cy="5116178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932" indent="0">
              <a:buNone/>
              <a:defRPr sz="2688"/>
            </a:lvl2pPr>
            <a:lvl3pPr marL="877864" indent="0">
              <a:buNone/>
              <a:defRPr sz="2304"/>
            </a:lvl3pPr>
            <a:lvl4pPr marL="1316798" indent="0">
              <a:buNone/>
              <a:defRPr sz="1920"/>
            </a:lvl4pPr>
            <a:lvl5pPr marL="1755730" indent="0">
              <a:buNone/>
              <a:defRPr sz="1920"/>
            </a:lvl5pPr>
            <a:lvl6pPr marL="2194662" indent="0">
              <a:buNone/>
              <a:defRPr sz="1920"/>
            </a:lvl6pPr>
            <a:lvl7pPr marL="2633594" indent="0">
              <a:buNone/>
              <a:defRPr sz="1920"/>
            </a:lvl7pPr>
            <a:lvl8pPr marL="3072527" indent="0">
              <a:buNone/>
              <a:defRPr sz="1920"/>
            </a:lvl8pPr>
            <a:lvl9pPr marL="351146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70" y="2159794"/>
            <a:ext cx="3947597" cy="4001285"/>
          </a:xfrm>
        </p:spPr>
        <p:txBody>
          <a:bodyPr/>
          <a:lstStyle>
            <a:lvl1pPr marL="0" indent="0">
              <a:buNone/>
              <a:defRPr sz="1536"/>
            </a:lvl1pPr>
            <a:lvl2pPr marL="438932" indent="0">
              <a:buNone/>
              <a:defRPr sz="1343"/>
            </a:lvl2pPr>
            <a:lvl3pPr marL="877864" indent="0">
              <a:buNone/>
              <a:defRPr sz="1152"/>
            </a:lvl3pPr>
            <a:lvl4pPr marL="1316798" indent="0">
              <a:buNone/>
              <a:defRPr sz="960"/>
            </a:lvl4pPr>
            <a:lvl5pPr marL="1755730" indent="0">
              <a:buNone/>
              <a:defRPr sz="960"/>
            </a:lvl5pPr>
            <a:lvl6pPr marL="2194662" indent="0">
              <a:buNone/>
              <a:defRPr sz="960"/>
            </a:lvl6pPr>
            <a:lvl7pPr marL="2633594" indent="0">
              <a:buNone/>
              <a:defRPr sz="960"/>
            </a:lvl7pPr>
            <a:lvl8pPr marL="3072527" indent="0">
              <a:buNone/>
              <a:defRPr sz="960"/>
            </a:lvl8pPr>
            <a:lvl9pPr marL="3511460" indent="0">
              <a:buNone/>
              <a:defRPr sz="96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3970D22D-5E39-8F4C-B7FD-D0F9E543B3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7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7E5E994D-0C2E-054B-B81B-537B2F34D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46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3" y="383298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8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37228"/>
            <a:fld id="{923A7999-807F-514F-9C58-CCA0BF735D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t>15.04.2022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t>15.04.2022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t>15.04.2022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t>15.04.2022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t>15.04.2022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D3140-0CDD-0A42-841C-3D3BA030B895}" type="datetime1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15.04.2022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8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5DFD3140-0CDD-0A42-841C-3D3BA030B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15.04.2022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8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8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7228"/>
            <a:fld id="{8AEA689C-0428-2041-A422-96CC7CA879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3722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87786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67" indent="-219467" algn="l" defTabSz="87786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9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33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26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129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3061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994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926" indent="-219467" algn="l" defTabSz="87786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3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6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98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73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662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594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527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460" algn="l" defTabSz="87786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E5FE43-CD68-C342-9095-2FE190F9DEAB}"/>
              </a:ext>
            </a:extLst>
          </p:cNvPr>
          <p:cNvSpPr/>
          <p:nvPr/>
        </p:nvSpPr>
        <p:spPr>
          <a:xfrm>
            <a:off x="27858" y="1431638"/>
            <a:ext cx="12236928" cy="5382236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9995B-5023-024E-9307-89A9FE43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" y="343108"/>
            <a:ext cx="3429532" cy="1008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164123" y="2283042"/>
            <a:ext cx="116625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Бюджет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УПРАВЛЕНИЯ ПО РЕАЛИЗАЦИИ АНТИКОРРУПЦИОННОЙ ПОЛИТИКИ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мурманской области </a:t>
            </a:r>
            <a:b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</a:br>
            <a:r>
              <a:rPr lang="ru-RU" sz="40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для граждан</a:t>
            </a:r>
            <a:endParaRPr lang="ru-RU" sz="40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04965-F4A5-F14E-8831-9BBA7A96443C}"/>
              </a:ext>
            </a:extLst>
          </p:cNvPr>
          <p:cNvSpPr/>
          <p:nvPr/>
        </p:nvSpPr>
        <p:spPr>
          <a:xfrm>
            <a:off x="4913746" y="5698227"/>
            <a:ext cx="4655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ВЫПУСК  9. ИСПОЛНЕНИЕ за </a:t>
            </a:r>
            <a:r>
              <a:rPr lang="ru-RU" sz="1600" b="1" cap="all" dirty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1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кв.</a:t>
            </a:r>
            <a:r>
              <a:rPr lang="ru-RU" sz="16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 2022 </a:t>
            </a:r>
            <a:r>
              <a:rPr lang="ru-RU" sz="1400" b="1" cap="all" dirty="0" smtClean="0">
                <a:solidFill>
                  <a:schemeClr val="bg1"/>
                </a:solidFill>
                <a:latin typeface="Muller Narrow ExtraBold" pitchFamily="50" charset="-52"/>
                <a:cs typeface="Times New Roman" pitchFamily="18" charset="0"/>
              </a:rPr>
              <a:t>года</a:t>
            </a:r>
            <a:endParaRPr lang="ru-RU" sz="1600" b="1" cap="all" dirty="0">
              <a:solidFill>
                <a:schemeClr val="bg1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81C3AE-0D68-2849-9510-C16D4079645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4257309" y="5567102"/>
            <a:ext cx="535423" cy="3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446918" y="1278754"/>
            <a:ext cx="11552972" cy="986123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8112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35" name="Прямоугольник 36"/>
          <p:cNvSpPr>
            <a:spLocks noChangeArrowheads="1"/>
          </p:cNvSpPr>
          <p:nvPr/>
        </p:nvSpPr>
        <p:spPr bwMode="auto">
          <a:xfrm>
            <a:off x="220170" y="122238"/>
            <a:ext cx="11509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СТРУКТУРА УПРАВЛЕНИЯ ПО РЕАЛИЗАЦИИ АНТИКОРРУПЦИОННОЙ ПОЛИТИКИ МУРМАНСКОЙ ОБЛАСТИ</a:t>
            </a:r>
            <a:endParaRPr lang="ru-RU" sz="2400" b="1" dirty="0">
              <a:latin typeface="Muller Narrow Light" pitchFamily="2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1DFB1CA-21A1-2245-B207-195CB8EF8C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59" y="1364313"/>
            <a:ext cx="815004" cy="815004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C6EA9-0C90-458B-AA00-894FE4ED6352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Muller Narrow Light" pitchFamily="50" charset="-5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 dirty="0" smtClean="0">
              <a:solidFill>
                <a:schemeClr val="bg1">
                  <a:lumMod val="50000"/>
                </a:schemeClr>
              </a:solidFill>
              <a:latin typeface="Muller Narrow Light" pitchFamily="50" charset="-52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1495081" y="1512415"/>
            <a:ext cx="9213439" cy="88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 algn="ctr" defTabSz="917575">
              <a:buFont typeface="Arial" charset="0"/>
              <a:buNone/>
            </a:pPr>
            <a:r>
              <a:rPr lang="ru-RU" sz="16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ПОЛОЖЕНИЕ </a:t>
            </a: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ОБ УПРАВЛЕНИИ ПО РЕАЛИЗАЦИИ АНТИКОРРУПЦИОННОЙ ПОЛИТИКИ </a:t>
            </a:r>
            <a:b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</a:br>
            <a:r>
              <a:rPr lang="ru-RU" sz="1600" dirty="0" smtClean="0">
                <a:solidFill>
                  <a:schemeClr val="bg1"/>
                </a:solidFill>
                <a:latin typeface="Muller Narrow ExtraBold" pitchFamily="50" charset="-52"/>
              </a:rPr>
              <a:t>МУРМАНСКОЙ </a:t>
            </a:r>
            <a:r>
              <a:rPr lang="ru-RU" sz="1600" dirty="0">
                <a:solidFill>
                  <a:schemeClr val="bg1"/>
                </a:solidFill>
                <a:latin typeface="Muller Narrow ExtraBold" pitchFamily="50" charset="-52"/>
              </a:rPr>
              <a:t>ОБЛАСТИ </a:t>
            </a:r>
            <a:endParaRPr lang="ru-RU" sz="1600" dirty="0" smtClean="0">
              <a:solidFill>
                <a:schemeClr val="bg1"/>
              </a:solidFill>
              <a:latin typeface="Muller Narrow ExtraBold" pitchFamily="50" charset="-52"/>
            </a:endParaRPr>
          </a:p>
          <a:p>
            <a:pPr marL="228600" indent="-228600" algn="ctr" defTabSz="917575"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(Утверждено постановлением Правительства Мурманской области от 15.11.2019 </a:t>
            </a:r>
            <a:r>
              <a:rPr lang="ru-RU" sz="1400" dirty="0">
                <a:solidFill>
                  <a:schemeClr val="bg1"/>
                </a:solidFill>
                <a:latin typeface="Muller Narrow ExtraBold" panose="00000900000000000000" pitchFamily="50" charset="-52"/>
              </a:rPr>
              <a:t>№ </a:t>
            </a:r>
            <a:r>
              <a:rPr lang="ru-RU" sz="1400" dirty="0" smtClean="0">
                <a:solidFill>
                  <a:schemeClr val="bg1"/>
                </a:solidFill>
                <a:latin typeface="Muller Narrow ExtraBold" panose="00000900000000000000" pitchFamily="50" charset="-52"/>
              </a:rPr>
              <a:t>511-ПП)</a:t>
            </a:r>
            <a: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Muller Narrow ExtraBold" pitchFamily="50" charset="-52"/>
              </a:rPr>
            </a:br>
            <a:endParaRPr lang="ru-RU" sz="1400" dirty="0">
              <a:solidFill>
                <a:schemeClr val="bg1"/>
              </a:solidFill>
              <a:latin typeface="Muller Narrow ExtraBold" pitchFamily="50" charset="-52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040" y="1561526"/>
            <a:ext cx="498868" cy="498868"/>
          </a:xfrm>
          <a:prstGeom prst="rect">
            <a:avLst/>
          </a:prstGeom>
        </p:spPr>
      </p:pic>
      <p:sp>
        <p:nvSpPr>
          <p:cNvPr id="53" name="Скругленный прямоугольник 52">
            <a:extLst/>
          </p:cNvPr>
          <p:cNvSpPr/>
          <p:nvPr/>
        </p:nvSpPr>
        <p:spPr>
          <a:xfrm>
            <a:off x="922036" y="5130906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ГОСУДАРСТВЕННОЙ ВЛАСТИ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>
            <a:off x="1990906" y="2612063"/>
            <a:ext cx="8036801" cy="83611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НАЧАЛЬНИК УПРАВЛЕНИЯ  ПО РЕАЛИЗАЦИИ АНТИКОРРУПЦИОННОЙ ПОЛИТИКИ МУРМАНСКОЙ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F05A28"/>
                </a:solidFill>
                <a:latin typeface="Muller Narrow ExtraBold" panose="00000900000000000000" pitchFamily="50" charset="-52"/>
              </a:rPr>
              <a:t>ДОЛГОВ АРТЕМ НИКОЛАЕВИЧ</a:t>
            </a:r>
            <a:endParaRPr lang="ru-RU" sz="1600" dirty="0">
              <a:solidFill>
                <a:srgbClr val="F05A28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3" name="Скругленный прямоугольник 82">
            <a:extLst/>
          </p:cNvPr>
          <p:cNvSpPr/>
          <p:nvPr/>
        </p:nvSpPr>
        <p:spPr>
          <a:xfrm>
            <a:off x="3197400" y="3758647"/>
            <a:ext cx="5731496" cy="8496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ЗАМЕСТИТЕЛЬ НАЧАЛЬНИКА 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8031699" y="5024907"/>
            <a:ext cx="3124609" cy="12915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latin typeface="Muller Narrow ExtraBold" panose="00000900000000000000" pitchFamily="50" charset="-52"/>
              </a:rPr>
              <a:t>СЕКТОР ПРОТИВОДЕЙСТВИЯ КОРРУПЦИИ В ОРГАНАХ </a:t>
            </a:r>
            <a:r>
              <a:rPr lang="ru-RU" sz="16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cxnSp>
        <p:nvCxnSpPr>
          <p:cNvPr id="91" name="Прямая соединительная линия 90"/>
          <p:cNvCxnSpPr>
            <a:stCxn id="58" idx="2"/>
          </p:cNvCxnSpPr>
          <p:nvPr/>
        </p:nvCxnSpPr>
        <p:spPr>
          <a:xfrm>
            <a:off x="6009307" y="3448180"/>
            <a:ext cx="0" cy="310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59637" y="4608260"/>
            <a:ext cx="0" cy="522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630575" y="4608260"/>
            <a:ext cx="0" cy="41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9506256" y="3448180"/>
            <a:ext cx="0" cy="158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5891" y="3448180"/>
            <a:ext cx="0" cy="1668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319536" y="241570"/>
            <a:ext cx="11164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uller Narrow Light" pitchFamily="2" charset="0"/>
              </a:rPr>
              <a:t>СВЕДЕНИЯ О </a:t>
            </a:r>
            <a:r>
              <a:rPr lang="ru-RU" sz="2400" dirty="0" smtClean="0">
                <a:latin typeface="Muller Narrow Light" pitchFamily="2" charset="0"/>
              </a:rPr>
              <a:t>ФИНАНСОВОМ ОБЕСПЕЧЕНИИ ДЕЯТЕЛЬНОСТИ УПРАВЛЕНИЯ</a:t>
            </a:r>
            <a:r>
              <a:rPr lang="en-US" sz="2400" dirty="0" smtClean="0">
                <a:latin typeface="Muller Narrow Light" pitchFamily="2" charset="0"/>
              </a:rPr>
              <a:t/>
            </a:r>
            <a:br>
              <a:rPr lang="en-US" sz="2400" dirty="0" smtClean="0">
                <a:latin typeface="Muller Narrow Light" pitchFamily="2" charset="0"/>
              </a:rPr>
            </a:br>
            <a:r>
              <a:rPr lang="ru-RU" sz="2400" dirty="0" smtClean="0">
                <a:latin typeface="Muller Narrow Light" pitchFamily="2" charset="0"/>
              </a:rPr>
              <a:t>ЗА 1 КВАРТАЛ 202</a:t>
            </a:r>
            <a:r>
              <a:rPr lang="ru-RU" sz="2400" dirty="0">
                <a:latin typeface="Muller Narrow Light" pitchFamily="2" charset="0"/>
              </a:rPr>
              <a:t>2</a:t>
            </a:r>
            <a:r>
              <a:rPr lang="ru-RU" sz="2400" dirty="0" smtClean="0">
                <a:latin typeface="Muller Narrow Light" pitchFamily="2" charset="0"/>
              </a:rPr>
              <a:t> ГОДА</a:t>
            </a:r>
            <a:endParaRPr lang="ru-RU" sz="2400" dirty="0">
              <a:latin typeface="Muller Narrow Ligh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444" y="5316090"/>
            <a:ext cx="61182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" name="Скругленный прямоугольник 67">
            <a:extLst/>
          </p:cNvPr>
          <p:cNvSpPr/>
          <p:nvPr/>
        </p:nvSpPr>
        <p:spPr>
          <a:xfrm>
            <a:off x="1943100" y="4484254"/>
            <a:ext cx="4038600" cy="54745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 smtClean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«деловой» коррупции в Мурманской области социологическими методами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рамках  регионального антикоррупционного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мониторинга</a:t>
            </a:r>
            <a:endParaRPr lang="ru-RU" sz="900" dirty="0">
              <a:solidFill>
                <a:prstClr val="black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70" name="Скругленный прямоугольник 69">
            <a:extLst/>
          </p:cNvPr>
          <p:cNvSpPr/>
          <p:nvPr/>
        </p:nvSpPr>
        <p:spPr>
          <a:xfrm>
            <a:off x="793198" y="3950431"/>
            <a:ext cx="1014856" cy="434959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</a:t>
            </a:r>
            <a:endParaRPr lang="ru-RU" dirty="0"/>
          </a:p>
        </p:txBody>
      </p:sp>
      <p:sp>
        <p:nvSpPr>
          <p:cNvPr id="42" name="Скругленный прямоугольник 41">
            <a:extLst/>
          </p:cNvPr>
          <p:cNvSpPr/>
          <p:nvPr/>
        </p:nvSpPr>
        <p:spPr>
          <a:xfrm>
            <a:off x="1935460" y="3882050"/>
            <a:ext cx="4046239" cy="53418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проведению исследования «бытовой»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коррупции 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Мурманской области социологическими методами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рамках  регионального антикоррупционного мониторинга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231367" y="1241001"/>
            <a:ext cx="2326807" cy="1782838"/>
          </a:xfrm>
          <a:prstGeom prst="roundRect">
            <a:avLst>
              <a:gd name="adj" fmla="val 2528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Закон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Мурманской области </a:t>
            </a:r>
            <a:b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dirty="0">
                <a:solidFill>
                  <a:srgbClr val="0070C0"/>
                </a:solidFill>
                <a:latin typeface="Muller Narrow ExtraBold" pitchFamily="50" charset="-52"/>
              </a:rPr>
              <a:t>от </a:t>
            </a:r>
            <a:r>
              <a:rPr lang="ru-RU" sz="1400" dirty="0" smtClean="0">
                <a:solidFill>
                  <a:srgbClr val="0070C0"/>
                </a:solidFill>
                <a:latin typeface="Muller Narrow ExtraBold" pitchFamily="50" charset="-52"/>
              </a:rPr>
              <a:t>16.12.2021 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№ 2712-01-ЗМО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«Об областном бюджете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</a:b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на 2022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на плановый период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2023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Muller Narrow ExtraBold" pitchFamily="50" charset="-52"/>
              </a:rPr>
              <a:t>2024 </a:t>
            </a:r>
            <a:r>
              <a:rPr lang="ru-RU" sz="1400" b="1" dirty="0">
                <a:solidFill>
                  <a:srgbClr val="0070C0"/>
                </a:solidFill>
                <a:latin typeface="Muller Narrow ExtraBold" pitchFamily="50" charset="-52"/>
              </a:rPr>
              <a:t>годов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793197" y="1225116"/>
            <a:ext cx="8007359" cy="1798723"/>
            <a:chOff x="385761" y="1948543"/>
            <a:chExt cx="6548566" cy="2982613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385761" y="1948543"/>
              <a:ext cx="6548566" cy="2982613"/>
              <a:chOff x="3052965" y="2186381"/>
              <a:chExt cx="6194584" cy="2982613"/>
            </a:xfrm>
          </p:grpSpPr>
          <p:sp>
            <p:nvSpPr>
              <p:cNvPr id="104" name="Скругленный прямоугольник 103"/>
              <p:cNvSpPr/>
              <p:nvPr/>
            </p:nvSpPr>
            <p:spPr>
              <a:xfrm>
                <a:off x="3052965" y="2186381"/>
                <a:ext cx="6194584" cy="2982613"/>
              </a:xfrm>
              <a:prstGeom prst="roundRect">
                <a:avLst>
                  <a:gd name="adj" fmla="val 2528"/>
                </a:avLst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555755" y="3164400"/>
                <a:ext cx="117232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688128" y="3391099"/>
                <a:ext cx="887748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solidFill>
                      <a:schemeClr val="accent6"/>
                    </a:solidFill>
                    <a:latin typeface="Muller Narrow ExtraBold" pitchFamily="50" charset="-52"/>
                  </a:rPr>
                  <a:t>РАСХОДЫ</a:t>
                </a:r>
                <a:endParaRPr lang="ru-RU" sz="1600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644512" y="3312808"/>
                <a:ext cx="1405790" cy="725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264559" y="3419799"/>
                <a:ext cx="1319322" cy="63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5,0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1" name="Прямоугольник 110"/>
              <p:cNvSpPr/>
              <p:nvPr/>
            </p:nvSpPr>
            <p:spPr>
              <a:xfrm>
                <a:off x="3337674" y="2397552"/>
                <a:ext cx="677344" cy="435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chemeClr val="accent3"/>
                    </a:solidFill>
                    <a:latin typeface="Muller Narrow Light" pitchFamily="50" charset="-52"/>
                  </a:rPr>
                  <a:t>м</a:t>
                </a:r>
                <a:r>
                  <a:rPr lang="ru-RU" sz="1200" dirty="0" smtClean="0">
                    <a:solidFill>
                      <a:schemeClr val="accent3"/>
                    </a:solidFill>
                    <a:latin typeface="Muller Narrow Light" pitchFamily="50" charset="-52"/>
                  </a:rPr>
                  <a:t>лн рублей</a:t>
                </a:r>
                <a:endParaRPr lang="ru-RU" sz="12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3557576" y="4128307"/>
                <a:ext cx="5629912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4865541" y="3164400"/>
                <a:ext cx="1254469" cy="411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849150" y="3386285"/>
                <a:ext cx="1216795" cy="633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25,8</a:t>
                </a:r>
                <a:endParaRPr lang="ru-RU" sz="2800" dirty="0">
                  <a:solidFill>
                    <a:schemeClr val="accent3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7637947" y="3199886"/>
                <a:ext cx="991933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009309" y="3607329"/>
                <a:ext cx="916585" cy="53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dirty="0">
                  <a:solidFill>
                    <a:schemeClr val="accent3"/>
                  </a:solidFill>
                  <a:latin typeface="Muller Narrow Light" pitchFamily="50" charset="-52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977071" y="2247755"/>
                <a:ext cx="1088537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2022 </a:t>
                </a:r>
                <a:r>
                  <a:rPr lang="ru-RU" sz="2400" dirty="0">
                    <a:solidFill>
                      <a:srgbClr val="0070C0"/>
                    </a:solidFill>
                    <a:latin typeface="Muller Narrow ExtraBold" pitchFamily="50" charset="-52"/>
                  </a:rPr>
                  <a:t>год</a:t>
                </a:r>
              </a:p>
              <a:p>
                <a:pPr algn="ctr"/>
                <a:r>
                  <a:rPr lang="ru-RU" sz="2400" dirty="0" smtClean="0">
                    <a:solidFill>
                      <a:srgbClr val="0070C0"/>
                    </a:solidFill>
                    <a:latin typeface="Muller Narrow ExtraBold" pitchFamily="50" charset="-52"/>
                  </a:rPr>
                  <a:t>план</a:t>
                </a:r>
                <a:endParaRPr lang="ru-RU" sz="2400" dirty="0">
                  <a:solidFill>
                    <a:srgbClr val="0070C0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212157" y="2194647"/>
                <a:ext cx="1642541" cy="1377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1 кв. </a:t>
                </a:r>
                <a:r>
                  <a:rPr lang="ru-RU" sz="2400" dirty="0">
                    <a:solidFill>
                      <a:schemeClr val="accent5"/>
                    </a:solidFill>
                    <a:latin typeface="Muller Narrow ExtraBold" pitchFamily="50" charset="-52"/>
                  </a:rPr>
                  <a:t>2022 год</a:t>
                </a:r>
              </a:p>
              <a:p>
                <a:pPr algn="ctr"/>
                <a:r>
                  <a:rPr lang="ru-RU" sz="2400" dirty="0" smtClean="0">
                    <a:solidFill>
                      <a:schemeClr val="accent5"/>
                    </a:solidFill>
                    <a:latin typeface="Muller Narrow ExtraBold" pitchFamily="50" charset="-52"/>
                  </a:rPr>
                  <a:t>факт</a:t>
                </a:r>
                <a:endParaRPr lang="ru-RU" sz="2400" dirty="0">
                  <a:solidFill>
                    <a:schemeClr val="accent5"/>
                  </a:solidFill>
                  <a:latin typeface="Muller Narrow ExtraBold" pitchFamily="50" charset="-52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8060544" y="2205437"/>
                <a:ext cx="1058054" cy="1015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Исполнение </a:t>
                </a:r>
                <a:b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</a:br>
                <a:r>
                  <a:rPr lang="ru-RU" dirty="0" smtClean="0">
                    <a:solidFill>
                      <a:schemeClr val="accent3"/>
                    </a:solidFill>
                    <a:latin typeface="Muller Narrow ExtraBold" pitchFamily="50" charset="-52"/>
                  </a:rPr>
                  <a:t>бюджета</a:t>
                </a:r>
                <a:endParaRPr lang="ru-RU" dirty="0">
                  <a:solidFill>
                    <a:schemeClr val="accent6"/>
                  </a:solidFill>
                  <a:latin typeface="Muller Narrow ExtraBold" pitchFamily="50" charset="-52"/>
                </a:endParaRPr>
              </a:p>
            </p:txBody>
          </p:sp>
        </p:grpSp>
        <p:sp>
          <p:nvSpPr>
            <p:cNvPr id="98" name="Минус 97"/>
            <p:cNvSpPr/>
            <p:nvPr/>
          </p:nvSpPr>
          <p:spPr>
            <a:xfrm>
              <a:off x="537469" y="2819523"/>
              <a:ext cx="170916" cy="360387"/>
            </a:xfrm>
            <a:prstGeom prst="mathMinus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B981C3AE-0D68-2849-9510-C16D4079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161" y="3221489"/>
              <a:ext cx="355600" cy="572035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5527917" y="3286193"/>
              <a:ext cx="1024230" cy="532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uller Narrow Light" panose="00000400000000000000" pitchFamily="50" charset="-52"/>
                </a:rPr>
                <a:t> </a:t>
              </a:r>
              <a:endParaRPr lang="ru-RU" sz="16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Muller Narrow Light" panose="00000400000000000000" pitchFamily="50" charset="-52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130092" y="1922864"/>
            <a:ext cx="1705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Muller Narrow ExtraBold" pitchFamily="50" charset="-52"/>
              </a:rPr>
              <a:t>19,64 %</a:t>
            </a:r>
            <a:endParaRPr lang="ru-RU" sz="2800" i="1" dirty="0">
              <a:solidFill>
                <a:srgbClr val="0070C0"/>
              </a:solidFill>
              <a:latin typeface="Muller Narrow ExtraBold" pitchFamily="50" charset="-52"/>
            </a:endParaRPr>
          </a:p>
        </p:txBody>
      </p:sp>
      <p:sp>
        <p:nvSpPr>
          <p:cNvPr id="123" name="Скругленный прямоугольник 122">
            <a:extLst/>
          </p:cNvPr>
          <p:cNvSpPr/>
          <p:nvPr/>
        </p:nvSpPr>
        <p:spPr>
          <a:xfrm>
            <a:off x="800552" y="4505072"/>
            <a:ext cx="1014857" cy="461600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0,7</a:t>
            </a:r>
            <a:endParaRPr lang="ru-RU" dirty="0"/>
          </a:p>
        </p:txBody>
      </p:sp>
      <p:sp>
        <p:nvSpPr>
          <p:cNvPr id="125" name="Скругленный прямоугольник 124">
            <a:extLst/>
          </p:cNvPr>
          <p:cNvSpPr/>
          <p:nvPr/>
        </p:nvSpPr>
        <p:spPr>
          <a:xfrm>
            <a:off x="811420" y="3082082"/>
            <a:ext cx="5170280" cy="30705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Muller Narrow ExtraBold" panose="00000900000000000000" pitchFamily="50" charset="-52"/>
              </a:rPr>
              <a:t>УТВЕРЖДЕНО:</a:t>
            </a:r>
            <a:endParaRPr lang="ru-RU" sz="2000" dirty="0">
              <a:solidFill>
                <a:srgbClr val="0070C0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27" name="Скругленный прямоугольник 126">
            <a:extLst/>
          </p:cNvPr>
          <p:cNvSpPr/>
          <p:nvPr/>
        </p:nvSpPr>
        <p:spPr>
          <a:xfrm>
            <a:off x="7267032" y="3894741"/>
            <a:ext cx="4274002" cy="505335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«деловой» коррупции в Мурманской области социологическими методами в рамках  регионального антикоррупционного мониторинга</a:t>
            </a:r>
          </a:p>
        </p:txBody>
      </p:sp>
      <p:sp>
        <p:nvSpPr>
          <p:cNvPr id="128" name="Скругленный прямоугольник 127">
            <a:extLst/>
          </p:cNvPr>
          <p:cNvSpPr/>
          <p:nvPr/>
        </p:nvSpPr>
        <p:spPr>
          <a:xfrm>
            <a:off x="7249892" y="4447267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rgbClr val="000000"/>
                </a:solidFill>
                <a:latin typeface="Muller Narrow ExtraBold" panose="00000900000000000000" pitchFamily="50" charset="-52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Выполнение научно-исследовательских работ по проведению исследования «деловой» коррупции в Мурманской области социологическими методами в рамках  регионального антикоррупционного мониторинга</a:t>
            </a:r>
          </a:p>
        </p:txBody>
      </p:sp>
      <p:sp>
        <p:nvSpPr>
          <p:cNvPr id="129" name="Скругленный прямоугольник 128">
            <a:extLst/>
          </p:cNvPr>
          <p:cNvSpPr/>
          <p:nvPr/>
        </p:nvSpPr>
        <p:spPr>
          <a:xfrm>
            <a:off x="6210904" y="3950066"/>
            <a:ext cx="959391" cy="3808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1" name="Скругленный прямоугольник 130">
            <a:extLst/>
          </p:cNvPr>
          <p:cNvSpPr/>
          <p:nvPr/>
        </p:nvSpPr>
        <p:spPr>
          <a:xfrm>
            <a:off x="6196639" y="3090293"/>
            <a:ext cx="5361535" cy="31267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 smtClean="0">
                <a:solidFill>
                  <a:schemeClr val="accent5"/>
                </a:solidFill>
                <a:latin typeface="Muller Narrow ExtraBold" panose="00000900000000000000" pitchFamily="50" charset="-52"/>
              </a:rPr>
              <a:t>ИСПОЛНЕНО:</a:t>
            </a:r>
            <a:endParaRPr lang="ru-RU" sz="2000" dirty="0">
              <a:solidFill>
                <a:schemeClr val="accent5"/>
              </a:solidFill>
              <a:latin typeface="Muller Narrow ExtraBold" panose="00000900000000000000" pitchFamily="50" charset="-52"/>
            </a:endParaRPr>
          </a:p>
        </p:txBody>
      </p:sp>
      <p:sp>
        <p:nvSpPr>
          <p:cNvPr id="133" name="Скругленный прямоугольник 132">
            <a:extLst/>
          </p:cNvPr>
          <p:cNvSpPr/>
          <p:nvPr/>
        </p:nvSpPr>
        <p:spPr>
          <a:xfrm>
            <a:off x="1939128" y="3479392"/>
            <a:ext cx="4042571" cy="36987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Обеспечение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функций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по реализации антикоррупционной политики </a:t>
            </a: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schemeClr val="tx1"/>
                </a:solidFill>
                <a:latin typeface="Muller Narrow ExtraBold" panose="00000900000000000000" pitchFamily="50" charset="-52"/>
              </a:rPr>
              <a:t>в </a:t>
            </a:r>
            <a:r>
              <a:rPr lang="ru-RU" sz="900" dirty="0">
                <a:solidFill>
                  <a:schemeClr val="tx1"/>
                </a:solidFill>
                <a:latin typeface="Muller Narrow ExtraBold" panose="00000900000000000000" pitchFamily="50" charset="-52"/>
              </a:rPr>
              <a:t>Мурманской области </a:t>
            </a:r>
          </a:p>
        </p:txBody>
      </p:sp>
      <p:sp>
        <p:nvSpPr>
          <p:cNvPr id="134" name="Скругленный прямоугольник 133">
            <a:extLst/>
          </p:cNvPr>
          <p:cNvSpPr/>
          <p:nvPr/>
        </p:nvSpPr>
        <p:spPr>
          <a:xfrm>
            <a:off x="7267033" y="3487159"/>
            <a:ext cx="4291141" cy="35102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Обеспечение функций по реализации антикоррупционной политики </a:t>
            </a:r>
            <a:b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в Мурманской области </a:t>
            </a:r>
          </a:p>
        </p:txBody>
      </p:sp>
      <p:sp>
        <p:nvSpPr>
          <p:cNvPr id="137" name="Скругленный прямоугольник 136">
            <a:extLst/>
          </p:cNvPr>
          <p:cNvSpPr/>
          <p:nvPr/>
        </p:nvSpPr>
        <p:spPr>
          <a:xfrm>
            <a:off x="6210905" y="4505072"/>
            <a:ext cx="935038" cy="402513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138" name="Скругленный прямоугольник 137">
            <a:extLst/>
          </p:cNvPr>
          <p:cNvSpPr/>
          <p:nvPr/>
        </p:nvSpPr>
        <p:spPr>
          <a:xfrm>
            <a:off x="823582" y="3448671"/>
            <a:ext cx="1014856" cy="4005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23,6</a:t>
            </a:r>
            <a:endParaRPr lang="ru-RU" dirty="0"/>
          </a:p>
        </p:txBody>
      </p:sp>
      <p:sp>
        <p:nvSpPr>
          <p:cNvPr id="139" name="Скругленный прямоугольник 138">
            <a:extLst/>
          </p:cNvPr>
          <p:cNvSpPr/>
          <p:nvPr/>
        </p:nvSpPr>
        <p:spPr>
          <a:xfrm>
            <a:off x="6196639" y="3469418"/>
            <a:ext cx="959391" cy="368765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5,0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39" name="Скругленный прямоугольник 38">
            <a:extLst/>
          </p:cNvPr>
          <p:cNvSpPr/>
          <p:nvPr/>
        </p:nvSpPr>
        <p:spPr>
          <a:xfrm>
            <a:off x="811420" y="5086355"/>
            <a:ext cx="1014856" cy="454984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0,5</a:t>
            </a:r>
            <a:endParaRPr lang="ru-RU" dirty="0"/>
          </a:p>
        </p:txBody>
      </p:sp>
      <p:sp>
        <p:nvSpPr>
          <p:cNvPr id="40" name="Скругленный прямоугольник 39">
            <a:extLst/>
          </p:cNvPr>
          <p:cNvSpPr/>
          <p:nvPr/>
        </p:nvSpPr>
        <p:spPr>
          <a:xfrm>
            <a:off x="1943099" y="5082490"/>
            <a:ext cx="4038599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41" name="Скругленный прямоугольник 40">
            <a:extLst/>
          </p:cNvPr>
          <p:cNvSpPr/>
          <p:nvPr/>
        </p:nvSpPr>
        <p:spPr>
          <a:xfrm>
            <a:off x="800552" y="5648236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0,2</a:t>
            </a:r>
            <a:endParaRPr lang="ru-RU" dirty="0"/>
          </a:p>
        </p:txBody>
      </p:sp>
      <p:sp>
        <p:nvSpPr>
          <p:cNvPr id="43" name="Скругленный прямоугольник 42">
            <a:extLst/>
          </p:cNvPr>
          <p:cNvSpPr/>
          <p:nvPr/>
        </p:nvSpPr>
        <p:spPr>
          <a:xfrm>
            <a:off x="1937668" y="5603654"/>
            <a:ext cx="4044032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Изготовление продукции с антикоррупционной символикой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/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для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профилактических мероприятий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800552" y="6183178"/>
            <a:ext cx="1014857" cy="37795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0,1</a:t>
            </a:r>
            <a:endParaRPr lang="ru-RU" dirty="0"/>
          </a:p>
        </p:txBody>
      </p:sp>
      <p:sp>
        <p:nvSpPr>
          <p:cNvPr id="45" name="Скругленный прямоугольник 44">
            <a:extLst/>
          </p:cNvPr>
          <p:cNvSpPr/>
          <p:nvPr/>
        </p:nvSpPr>
        <p:spPr>
          <a:xfrm>
            <a:off x="1937668" y="6135064"/>
            <a:ext cx="4044030" cy="4741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  Изготовление печатной продукции антикоррупционной тематики</a:t>
            </a:r>
          </a:p>
        </p:txBody>
      </p:sp>
      <p:sp>
        <p:nvSpPr>
          <p:cNvPr id="46" name="Скругленный прямоугольник 45">
            <a:extLst/>
          </p:cNvPr>
          <p:cNvSpPr/>
          <p:nvPr/>
        </p:nvSpPr>
        <p:spPr>
          <a:xfrm>
            <a:off x="6210905" y="5095238"/>
            <a:ext cx="959391" cy="39377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7" name="Скругленный прямоугольник 46">
            <a:extLst/>
          </p:cNvPr>
          <p:cNvSpPr/>
          <p:nvPr/>
        </p:nvSpPr>
        <p:spPr>
          <a:xfrm>
            <a:off x="6210905" y="6198277"/>
            <a:ext cx="959391" cy="362858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6210905" y="5630646"/>
            <a:ext cx="959391" cy="395547"/>
          </a:xfrm>
          <a:prstGeom prst="roundRect">
            <a:avLst/>
          </a:prstGeom>
          <a:solidFill>
            <a:schemeClr val="accent5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0,0</a:t>
            </a:r>
            <a:endParaRPr lang="ru-RU" dirty="0">
              <a:solidFill>
                <a:srgbClr val="F05A28"/>
              </a:solidFill>
            </a:endParaRPr>
          </a:p>
        </p:txBody>
      </p:sp>
      <p:sp>
        <p:nvSpPr>
          <p:cNvPr id="49" name="Скругленный прямоугольник 48">
            <a:extLst/>
          </p:cNvPr>
          <p:cNvSpPr/>
          <p:nvPr/>
        </p:nvSpPr>
        <p:spPr>
          <a:xfrm>
            <a:off x="7249892" y="5056743"/>
            <a:ext cx="4291142" cy="43227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и распространение видеоматериалов </a:t>
            </a: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направленных </a:t>
            </a:r>
            <a:b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</a:br>
            <a:r>
              <a:rPr lang="ru-RU" sz="900" dirty="0" smtClean="0">
                <a:solidFill>
                  <a:prstClr val="black"/>
                </a:solidFill>
                <a:latin typeface="Muller Narrow ExtraBold" panose="00000900000000000000" pitchFamily="50" charset="-52"/>
              </a:rPr>
              <a:t>на </a:t>
            </a: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антикоррупционное правовое просвещение граждан</a:t>
            </a:r>
          </a:p>
        </p:txBody>
      </p:sp>
      <p:sp>
        <p:nvSpPr>
          <p:cNvPr id="50" name="Скругленный прямоугольник 49">
            <a:extLst/>
          </p:cNvPr>
          <p:cNvSpPr/>
          <p:nvPr/>
        </p:nvSpPr>
        <p:spPr>
          <a:xfrm>
            <a:off x="7249892" y="5520595"/>
            <a:ext cx="4291142" cy="505598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продукции с антикоррупционной символикой для профилактических мероприятий</a:t>
            </a:r>
          </a:p>
        </p:txBody>
      </p:sp>
      <p:sp>
        <p:nvSpPr>
          <p:cNvPr id="51" name="Скругленный прямоугольник 50">
            <a:extLst/>
          </p:cNvPr>
          <p:cNvSpPr/>
          <p:nvPr/>
        </p:nvSpPr>
        <p:spPr>
          <a:xfrm>
            <a:off x="7249892" y="6077840"/>
            <a:ext cx="4291142" cy="493509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900" dirty="0">
                <a:solidFill>
                  <a:prstClr val="black"/>
                </a:solidFill>
                <a:latin typeface="Muller Narrow ExtraBold" panose="00000900000000000000" pitchFamily="50" charset="-52"/>
              </a:rPr>
              <a:t>Изготовление печатной продукции антикоррупционной 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322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524974" y="62798"/>
            <a:ext cx="995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Light" pitchFamily="2" charset="0"/>
                <a:ea typeface="+mn-ea"/>
                <a:cs typeface="+mn-cs"/>
              </a:rPr>
              <a:t>                       ГП «ГОСУДАРСТВЕННОЕ УПРАВЛЕНИЕ И ГРАЖДАНСКОЕ ОБЩЕСТВО»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Light" pitchFamily="2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46559" y="-101852"/>
            <a:ext cx="345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ППМО от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11</a:t>
            </a:r>
            <a:r>
              <a:rPr lang="ru-RU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2020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 № </a:t>
            </a:r>
            <a:r>
              <a:rPr lang="en-US" sz="1400" b="1" dirty="0" smtClean="0">
                <a:solidFill>
                  <a:prstClr val="black"/>
                </a:solidFill>
                <a:latin typeface="Muller Narrow ExtraBold" pitchFamily="50" charset="-52"/>
                <a:cs typeface="Times New Roman" panose="02020603050405020304" pitchFamily="18" charset="0"/>
              </a:rPr>
              <a:t>793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Times New Roman" panose="02020603050405020304" pitchFamily="18" charset="0"/>
              </a:rPr>
              <a:t>-ПП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uller Narrow ExtraBold" pitchFamily="50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317781" y="959506"/>
            <a:ext cx="11604061" cy="2329780"/>
            <a:chOff x="444961" y="2855896"/>
            <a:chExt cx="6322550" cy="2390388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951349" y="4876952"/>
              <a:ext cx="23743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Arial" pitchFamily="34" charset="0"/>
              </a:endParaRP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628514" y="2855896"/>
              <a:ext cx="5915881" cy="1886848"/>
            </a:xfrm>
            <a:prstGeom prst="roundRect">
              <a:avLst>
                <a:gd name="adj" fmla="val 11961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Цель</a:t>
              </a:r>
              <a:r>
                <a:rPr lang="ru-RU" sz="2400" dirty="0" smtClean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 - Создание </a:t>
              </a:r>
              <a:r>
                <a:rPr lang="ru-RU" sz="2400" dirty="0">
                  <a:solidFill>
                    <a:schemeClr val="bg1"/>
                  </a:solidFill>
                  <a:latin typeface="Muller Narrow Light"/>
                  <a:cs typeface="Times New Roman" pitchFamily="18" charset="0"/>
                </a:rPr>
                <a:t>условий для обеспечения эффективного государственного и муниципального управления</a:t>
              </a:r>
            </a:p>
            <a:p>
              <a:pPr marR="0" indent="0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ru-RU" sz="2400" dirty="0">
                <a:solidFill>
                  <a:prstClr val="black"/>
                </a:solidFill>
                <a:latin typeface="Muller Narrow Light"/>
                <a:cs typeface="Times New Roman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44961" y="2919103"/>
              <a:ext cx="6322550" cy="32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" name="Скругленный прямоугольник 122"/>
          <p:cNvSpPr/>
          <p:nvPr/>
        </p:nvSpPr>
        <p:spPr>
          <a:xfrm>
            <a:off x="654664" y="2929318"/>
            <a:ext cx="3436073" cy="3499761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1600" dirty="0">
                <a:latin typeface="Muller Narrow Light" panose="00000400000000000000" pitchFamily="50" charset="-52"/>
              </a:rPr>
              <a:t> эффективности мер по противодействию коррупции в исполнительных органах государственной власти Мурманской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 программы: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граждан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столкнувшихся с проявлениями коррупции.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реализации подпрограммы: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2021-2025 </a:t>
            </a:r>
            <a:r>
              <a:rPr lang="ru-RU" sz="2000" b="1" dirty="0">
                <a:latin typeface="Muller Narrow Light" panose="00000400000000000000" pitchFamily="50" charset="-52"/>
              </a:rPr>
              <a:t>годы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Narrow Light" panose="00000400000000000000" pitchFamily="50" charset="-52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54664" y="6538286"/>
            <a:ext cx="7356315" cy="483754"/>
          </a:xfrm>
          <a:prstGeom prst="roundRect">
            <a:avLst>
              <a:gd name="adj" fmla="val 12173"/>
            </a:avLst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Ответственный исполнитель – Аппарат Правительства Мурманской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96615" y="2929318"/>
            <a:ext cx="3814365" cy="3499761"/>
          </a:xfrm>
          <a:prstGeom prst="roundRect">
            <a:avLst>
              <a:gd name="adj" fmla="val 12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/>
                </a:solidFill>
                <a:latin typeface="Muller Narrow Light" panose="00000400000000000000" pitchFamily="50" charset="-52"/>
              </a:rPr>
              <a:t>Приоритетами государственной политики в сфере реализации государственной программы являются</a:t>
            </a:r>
            <a:r>
              <a:rPr lang="ru-RU" sz="1400" b="1" dirty="0" smtClean="0">
                <a:solidFill>
                  <a:schemeClr val="tx1"/>
                </a:solidFill>
                <a:latin typeface="Muller Narrow Light" panose="00000400000000000000" pitchFamily="50" charset="-52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chemeClr val="tx1"/>
              </a:solidFill>
              <a:latin typeface="Muller Narrow Light" panose="00000400000000000000" pitchFamily="50" charset="-52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противодействие коррупции, прежде всего за счет создания условий, затрудняющих возможность коррупционного поведения и обеспечивающих снижение уровня коррупции;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совершенствование антикоррупционных механизмов;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tx1"/>
                </a:solidFill>
                <a:latin typeface="Muller Narrow Light" panose="00000400000000000000" pitchFamily="50" charset="-52"/>
              </a:rPr>
              <a:t>- повышение правовой культуры населения региона и широкое привлечение граждан к противодействию коррупции.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252615"/>
            <a:ext cx="61182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0140" y="3352642"/>
            <a:ext cx="6878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latin typeface="Times New Roman" panose="02020603050405020304" pitchFamily="18" charset="0"/>
              </a:rPr>
              <a:t> </a:t>
            </a:r>
            <a:endParaRPr lang="ru-RU" sz="2400" dirty="0">
              <a:latin typeface="Muller Narrow Light"/>
              <a:cs typeface="Times New Roman" pitchFamily="18" charset="0"/>
            </a:endParaRPr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459608326"/>
              </p:ext>
            </p:extLst>
          </p:nvPr>
        </p:nvGraphicFramePr>
        <p:xfrm>
          <a:off x="8107872" y="3560228"/>
          <a:ext cx="3477089" cy="34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5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760396"/>
            <a:ext cx="12239624" cy="6355910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    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5A28">
                    <a:lumMod val="75000"/>
                  </a:srgbClr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   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205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0072992" y="6816725"/>
            <a:ext cx="2166633" cy="38258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48" name="Скругленный прямоугольник 47">
            <a:extLst/>
          </p:cNvPr>
          <p:cNvSpPr/>
          <p:nvPr/>
        </p:nvSpPr>
        <p:spPr>
          <a:xfrm>
            <a:off x="272265" y="769402"/>
            <a:ext cx="11552972" cy="865609"/>
          </a:xfrm>
          <a:prstGeom prst="roundRect">
            <a:avLst/>
          </a:prstGeom>
          <a:solidFill>
            <a:srgbClr val="F05A28"/>
          </a:solidFill>
          <a:ln w="12700">
            <a:solidFill>
              <a:srgbClr val="F05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ОБЩЕСТВЕННЫЙ СОВЕТ ПРИ УПРАВЛЕНИИ 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ПО РЕАЛИЗАЦИИ АНТИКОРРУПЦИОННОЙ ПОЛИТИКИ МУРМАНСКОЙ ОБЛАСТИ</a:t>
            </a:r>
          </a:p>
          <a:p>
            <a:pPr marL="0" marR="0" lvl="0" indent="81121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845505-9574-AF4F-8A18-E9F8BF673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21" y="1638655"/>
            <a:ext cx="572610" cy="695656"/>
          </a:xfrm>
          <a:prstGeom prst="rect">
            <a:avLst/>
          </a:prstGeom>
        </p:spPr>
      </p:pic>
      <p:sp>
        <p:nvSpPr>
          <p:cNvPr id="84" name="Номер слайда 1"/>
          <p:cNvSpPr txBox="1">
            <a:spLocks/>
          </p:cNvSpPr>
          <p:nvPr/>
        </p:nvSpPr>
        <p:spPr bwMode="auto">
          <a:xfrm>
            <a:off x="15949076" y="13168664"/>
            <a:ext cx="2166633" cy="2553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C6EA9-0C90-458B-AA00-894FE4ED635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79658" y="2502297"/>
            <a:ext cx="5419282" cy="885162"/>
          </a:xfrm>
          <a:prstGeom prst="roundRect">
            <a:avLst/>
          </a:prstGeom>
          <a:solidFill>
            <a:srgbClr val="F05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ПОЛОЖЕНИЕ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ОБЩЕСТВЕННОМ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СОВЕТЕ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ПРИ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УПРАВЛЕНИИ УТВЕРЖДЕНО ПРИКАЗОМ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03.06.2020 № 45-ОД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05A2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 bwMode="auto">
          <a:xfrm>
            <a:off x="6070575" y="670908"/>
            <a:ext cx="4771589" cy="89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marR="0" lvl="0" indent="-228600" algn="ctr" defTabSz="917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60708" y="2404590"/>
            <a:ext cx="4714819" cy="4339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КОЛИЧЕСТВО ЧЛЕНОВ : 6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sp>
        <p:nvSpPr>
          <p:cNvPr id="85" name="Скругленный прямоугольник 84">
            <a:extLst/>
          </p:cNvPr>
          <p:cNvSpPr/>
          <p:nvPr/>
        </p:nvSpPr>
        <p:spPr>
          <a:xfrm>
            <a:off x="1329195" y="1674669"/>
            <a:ext cx="9874611" cy="602093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Правовая база, состав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и другая информация о работе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бщественного совета размещена на сайте </a:t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Light" panose="00000400000000000000" pitchFamily="50" charset="-52"/>
                <a:ea typeface="+mn-ea"/>
                <a:cs typeface="+mn-cs"/>
              </a:rPr>
              <a:t>Управления по реализации антикоррупционной политики Мурманской области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Muller Narrow Light" pitchFamily="50" charset="-52"/>
                <a:ea typeface="+mn-ea"/>
                <a:cs typeface="+mn-cs"/>
              </a:rPr>
              <a:t>https://anticorrmo.gov-murman.ru/activities/anticorr_upr/public_council/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05A28"/>
              </a:solidFill>
              <a:effectLst/>
              <a:uLnTx/>
              <a:uFillTx/>
              <a:latin typeface="Muller Narrow Light" pitchFamily="50" charset="-52"/>
              <a:ea typeface="+mn-ea"/>
              <a:cs typeface="+mn-cs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799F3D2-8F59-9048-AE9F-F7827C856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639" y="2573444"/>
            <a:ext cx="621780" cy="62178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 rot="10800000" flipV="1">
            <a:off x="6924118" y="2935701"/>
            <a:ext cx="4787998" cy="61574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РЕЗЕРВ КАНДИДАТОВ В ЧЛЕНЫ: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ler Narrow ExtraBold" pitchFamily="50" charset="-52"/>
                <a:ea typeface="+mn-ea"/>
                <a:cs typeface="+mn-cs"/>
              </a:rPr>
              <a:t>5 ЧЕЛОВЕК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ler Narrow ExtraBold" pitchFamily="50" charset="-52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6" y="3499294"/>
            <a:ext cx="4887327" cy="3317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5" y="3640868"/>
            <a:ext cx="6069803" cy="3175857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Muller Narrow Light" pitchFamily="2" charset="0"/>
              </a:rPr>
              <a:t>РАБОТА ОБЩЕСТВЕННОГО СОВЕТА </a:t>
            </a:r>
            <a:endParaRPr lang="ru-RU" sz="2400" b="1" dirty="0">
              <a:solidFill>
                <a:prstClr val="black"/>
              </a:solidFill>
              <a:latin typeface="Muller Narrow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8" y="881251"/>
            <a:ext cx="12000089" cy="621855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190699" y="198842"/>
            <a:ext cx="10597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Muller Narrow Light" pitchFamily="2" charset="0"/>
              </a:rPr>
              <a:t>АНТИКОРРУПЦИОННАЯ ПРОПАГАНДА И ПРОСВЕЩЕНИЕ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4474723" y="1536970"/>
            <a:ext cx="852274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Light" panose="000004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2C8"/>
                </a:solidFill>
                <a:effectLst/>
                <a:uLnTx/>
                <a:uFillTx/>
                <a:latin typeface="Muller Narrow ExtraBold" panose="00000900000000000000" pitchFamily="50" charset="-52"/>
                <a:ea typeface="+mn-ea"/>
                <a:cs typeface="+mn-cs"/>
              </a:rPr>
              <a:t>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82C8"/>
              </a:solidFill>
              <a:effectLst/>
              <a:uLnTx/>
              <a:uFillTx/>
              <a:latin typeface="Muller Narrow ExtraBold" panose="00000900000000000000" pitchFamily="50" charset="-52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A689C-0428-2041-A422-96CC7CA87939}" type="slidenum">
              <a:rPr kumimoji="0" lang="ru-RU" sz="120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075063-462D-1940-82D1-B6C9E28A8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723" y="131266"/>
            <a:ext cx="648000" cy="648000"/>
          </a:xfrm>
          <a:prstGeom prst="rect">
            <a:avLst/>
          </a:prstGeom>
        </p:spPr>
      </p:pic>
      <p:sp>
        <p:nvSpPr>
          <p:cNvPr id="4" name="AutoShape 2" descr="https://anticorrmo.gov-murman.ru/upload/iblock/68e/IMG_73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4" descr="https://anticorrmo.gov-murman.ru/upload/iblock/164/IMG_7359.jpg"/>
          <p:cNvSpPr>
            <a:spLocks noChangeAspect="1" noChangeArrowheads="1"/>
          </p:cNvSpPr>
          <p:nvPr/>
        </p:nvSpPr>
        <p:spPr bwMode="auto">
          <a:xfrm>
            <a:off x="-401339" y="464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https://anticorrmo.gov-murman.ru/upload/iblock/93f/IMG_20201208_174839_86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81706" y="1061437"/>
            <a:ext cx="8272947" cy="630819"/>
          </a:xfrm>
          <a:prstGeom prst="roundRect">
            <a:avLst/>
          </a:prstGeom>
          <a:solidFill>
            <a:srgbClr val="0082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АНТИКОРРУПЦИОННЫЙ </a:t>
            </a:r>
            <a:r>
              <a:rPr lang="ru-RU" b="1" dirty="0" smtClean="0"/>
              <a:t>БАТТЛ СО </a:t>
            </a:r>
            <a:r>
              <a:rPr lang="ru-RU" b="1" dirty="0"/>
              <a:t>СТУДЕНТАМИ МАГУ </a:t>
            </a:r>
          </a:p>
        </p:txBody>
      </p:sp>
      <p:sp>
        <p:nvSpPr>
          <p:cNvPr id="28" name="Скругленный прямоугольник 27">
            <a:extLst/>
          </p:cNvPr>
          <p:cNvSpPr/>
          <p:nvPr/>
        </p:nvSpPr>
        <p:spPr>
          <a:xfrm>
            <a:off x="1543051" y="1839108"/>
            <a:ext cx="8972550" cy="894567"/>
          </a:xfrm>
          <a:prstGeom prst="roundRect">
            <a:avLst/>
          </a:prstGeom>
          <a:solidFill>
            <a:sysClr val="window" lastClr="FFFFFF"/>
          </a:solidFill>
          <a:ln w="6350" cap="flat" cmpd="sng" algn="ctr">
            <a:solidFill>
              <a:srgbClr val="0082C8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Muller Narrow Light" panose="00000400000000000000" pitchFamily="50" charset="-52"/>
              </a:rPr>
              <a:t>Такой </a:t>
            </a:r>
            <a:r>
              <a:rPr lang="ru-RU" sz="1600" b="1" dirty="0">
                <a:latin typeface="Muller Narrow Light" panose="00000400000000000000" pitchFamily="50" charset="-52"/>
              </a:rPr>
              <a:t>формат проведения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мероприятий позволяет студентам исследовать </a:t>
            </a:r>
            <a:r>
              <a:rPr lang="ru-RU" sz="1600" b="1" dirty="0">
                <a:latin typeface="Muller Narrow Light" panose="00000400000000000000" pitchFamily="50" charset="-52"/>
              </a:rPr>
              <a:t>и проанализировать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коррупцию и найти </a:t>
            </a:r>
            <a:r>
              <a:rPr lang="ru-RU" sz="1600" b="1" dirty="0">
                <a:latin typeface="Muller Narrow Light" panose="00000400000000000000" pitchFamily="50" charset="-52"/>
              </a:rPr>
              <a:t>возможные варианты решения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обозначенной проблемы</a:t>
            </a:r>
            <a:r>
              <a:rPr lang="ru-RU" sz="1600" b="1" dirty="0">
                <a:latin typeface="Muller Narrow Light" panose="00000400000000000000" pitchFamily="50" charset="-52"/>
              </a:rPr>
              <a:t>.</a:t>
            </a:r>
            <a:endParaRPr lang="ru-RU" sz="1600" b="1" dirty="0">
              <a:latin typeface="Muller Narrow Light" panose="000004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26" y="4214151"/>
            <a:ext cx="3089709" cy="2299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09" y="3709742"/>
            <a:ext cx="3744228" cy="30664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5" y="2880527"/>
            <a:ext cx="3845424" cy="33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/>
          </p:cNvPr>
          <p:cNvSpPr/>
          <p:nvPr/>
        </p:nvSpPr>
        <p:spPr>
          <a:xfrm>
            <a:off x="266597" y="658990"/>
            <a:ext cx="11701865" cy="6070349"/>
          </a:xfrm>
          <a:prstGeom prst="rect">
            <a:avLst/>
          </a:prstGeom>
          <a:solidFill>
            <a:srgbClr val="EBEBE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228">
              <a:defRPr/>
            </a:pPr>
            <a:endParaRPr lang="ru-RU" sz="688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Скругленный прямоугольник 57">
            <a:extLst/>
          </p:cNvPr>
          <p:cNvSpPr/>
          <p:nvPr/>
        </p:nvSpPr>
        <p:spPr>
          <a:xfrm rot="5400000">
            <a:off x="3757094" y="-1277474"/>
            <a:ext cx="406446" cy="4485197"/>
          </a:xfrm>
          <a:prstGeom prst="roundRect">
            <a:avLst/>
          </a:prstGeom>
          <a:solidFill>
            <a:srgbClr val="0082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7228">
              <a:defRPr/>
            </a:pPr>
            <a:endParaRPr lang="ru-RU" sz="1722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Скругленный прямоугольник 99">
            <a:extLst/>
          </p:cNvPr>
          <p:cNvSpPr/>
          <p:nvPr/>
        </p:nvSpPr>
        <p:spPr>
          <a:xfrm rot="5400000">
            <a:off x="9125986" y="-1450208"/>
            <a:ext cx="406446" cy="4848885"/>
          </a:xfrm>
          <a:prstGeom prst="roundRect">
            <a:avLst/>
          </a:prstGeom>
          <a:solidFill>
            <a:srgbClr val="F05A2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77491">
              <a:defRPr/>
            </a:pPr>
            <a:endParaRPr lang="ru-RU" sz="1722" dirty="0">
              <a:solidFill>
                <a:prstClr val="white"/>
              </a:solidFill>
              <a:latin typeface="Muller Narrow ExtraBold" pitchFamily="50" charset="-52"/>
            </a:endParaRPr>
          </a:p>
        </p:txBody>
      </p:sp>
      <p:sp>
        <p:nvSpPr>
          <p:cNvPr id="101" name="Содержимое 2"/>
          <p:cNvSpPr txBox="1">
            <a:spLocks/>
          </p:cNvSpPr>
          <p:nvPr/>
        </p:nvSpPr>
        <p:spPr bwMode="auto">
          <a:xfrm>
            <a:off x="1897152" y="706678"/>
            <a:ext cx="4106795" cy="50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877491">
              <a:defRPr/>
            </a:pPr>
            <a:r>
              <a:rPr lang="ru-RU" sz="2295" dirty="0">
                <a:solidFill>
                  <a:prstClr val="white"/>
                </a:solidFill>
                <a:latin typeface="Muller Narrow ExtraBold" pitchFamily="50" charset="-52"/>
              </a:rPr>
              <a:t>СДЕЛАНО В 1 КВАРТАЛЕ 2022 Г.</a:t>
            </a:r>
          </a:p>
        </p:txBody>
      </p:sp>
      <p:sp>
        <p:nvSpPr>
          <p:cNvPr id="54" name="Скругленный прямоугольник 53">
            <a:extLst/>
          </p:cNvPr>
          <p:cNvSpPr/>
          <p:nvPr/>
        </p:nvSpPr>
        <p:spPr>
          <a:xfrm>
            <a:off x="1717718" y="1255404"/>
            <a:ext cx="4540115" cy="103185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18613" algn="just" defTabSz="877491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- проведены проверки достоверности и полноты сведений о доходах, расходах, об имуществе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/>
            </a:r>
            <a:b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</a:b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и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обязательствах имущественного характера, представленных лицами, замещающими государственные должности Мурманской области</a:t>
            </a:r>
          </a:p>
        </p:txBody>
      </p:sp>
      <p:sp>
        <p:nvSpPr>
          <p:cNvPr id="42" name="Содержимое 2"/>
          <p:cNvSpPr txBox="1">
            <a:spLocks/>
          </p:cNvSpPr>
          <p:nvPr/>
        </p:nvSpPr>
        <p:spPr bwMode="auto">
          <a:xfrm>
            <a:off x="6834859" y="760769"/>
            <a:ext cx="4999860" cy="37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877491">
              <a:defRPr/>
            </a:pPr>
            <a:r>
              <a:rPr lang="ru-RU" sz="2295" dirty="0">
                <a:solidFill>
                  <a:prstClr val="white"/>
                </a:solidFill>
                <a:latin typeface="Muller Narrow ExtraBold" pitchFamily="50" charset="-52"/>
              </a:rPr>
              <a:t>ПЛАНИРУЕТСЯ  ВО 2 КВАРТАЛЕ 2022 Г.</a:t>
            </a:r>
          </a:p>
        </p:txBody>
      </p:sp>
      <p:sp>
        <p:nvSpPr>
          <p:cNvPr id="44" name="Скругленный прямоугольник 43">
            <a:extLst/>
          </p:cNvPr>
          <p:cNvSpPr/>
          <p:nvPr/>
        </p:nvSpPr>
        <p:spPr>
          <a:xfrm>
            <a:off x="1716769" y="2374316"/>
            <a:ext cx="4541063" cy="1907678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37228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- ОРГАНИЗОВАН прием сведений о доходах, расходах, об имуществе и обязательствах имущественного характера, представляемых лицами, замещающими муниципальные должности региона, в рамках декларационной кампании 2022 года</a:t>
            </a:r>
          </a:p>
        </p:txBody>
      </p:sp>
      <p:sp>
        <p:nvSpPr>
          <p:cNvPr id="38" name="Скругленный прямоугольник 37">
            <a:extLst/>
          </p:cNvPr>
          <p:cNvSpPr/>
          <p:nvPr/>
        </p:nvSpPr>
        <p:spPr>
          <a:xfrm>
            <a:off x="7077573" y="1252013"/>
            <a:ext cx="4616150" cy="1237787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18613" algn="just" defTabSz="877491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- ПРОВЕДЕНИЕ ОЦЕНКИ ДЕЯТЕЛЬНОСТИ УПРАВЛЕНИЯ </a:t>
            </a: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/>
            </a:r>
            <a:b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</a:br>
            <a:r>
              <a:rPr lang="ru-RU" sz="1339" cap="all" dirty="0" smtClean="0">
                <a:solidFill>
                  <a:prstClr val="black"/>
                </a:solidFill>
                <a:latin typeface="Muller Narrow Light" pitchFamily="50" charset="-52"/>
              </a:rPr>
              <a:t>ПО 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РЕАЛИЗАЦИИ АНТИКОРРУПЦИОННОЙ ПОЛИТИКИ Мурманской области в рамках реализации протокольного решения заседания совета при полномочном представителе президента </a:t>
            </a:r>
            <a:r>
              <a:rPr lang="ru-RU" sz="1339" cap="all" dirty="0" err="1">
                <a:solidFill>
                  <a:prstClr val="black"/>
                </a:solidFill>
                <a:latin typeface="Muller Narrow Light" pitchFamily="50" charset="-52"/>
              </a:rPr>
              <a:t>рф</a:t>
            </a: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 в северо-западном федеральном округе</a:t>
            </a:r>
          </a:p>
        </p:txBody>
      </p:sp>
      <p:sp>
        <p:nvSpPr>
          <p:cNvPr id="55" name="Скругленный прямоугольник 54">
            <a:extLst/>
          </p:cNvPr>
          <p:cNvSpPr/>
          <p:nvPr/>
        </p:nvSpPr>
        <p:spPr>
          <a:xfrm>
            <a:off x="7077573" y="4281996"/>
            <a:ext cx="4616150" cy="157998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18613" algn="just" defTabSz="877491">
              <a:defRPr/>
            </a:pPr>
            <a:r>
              <a:rPr lang="ru-RU" sz="1255" cap="all" dirty="0">
                <a:solidFill>
                  <a:prstClr val="black"/>
                </a:solidFill>
                <a:latin typeface="Muller Narrow Light" pitchFamily="50" charset="-52"/>
              </a:rPr>
              <a:t>- АНАЛИЗ СВЕДЕНИЙ О ДОХОДАХ, РАСХОДАХ, ОБ ИМУЩЕСТВЕ </a:t>
            </a:r>
            <a: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  <a:t/>
            </a:r>
            <a:b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</a:br>
            <a: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  <a:t>И </a:t>
            </a:r>
            <a:r>
              <a:rPr lang="ru-RU" sz="1255" cap="all" dirty="0">
                <a:solidFill>
                  <a:prstClr val="black"/>
                </a:solidFill>
                <a:latin typeface="Muller Narrow Light" pitchFamily="50" charset="-52"/>
              </a:rPr>
              <a:t>ОБЯЗАТЕЛЬСТВАХ ИМУЩЕСТВЕННОГО ХАРАКТЕРА, ПРЕДСТАВЛЕННЫХ ГОСУДАРСТВЕННЫМИ СЛУЖАЩИМИ </a:t>
            </a:r>
            <a: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  <a:t/>
            </a:r>
            <a:b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</a:br>
            <a: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  <a:t>И </a:t>
            </a:r>
            <a:r>
              <a:rPr lang="ru-RU" sz="1255" cap="all" dirty="0">
                <a:solidFill>
                  <a:prstClr val="black"/>
                </a:solidFill>
                <a:latin typeface="Muller Narrow Light" pitchFamily="50" charset="-52"/>
              </a:rPr>
              <a:t>ЛИЦАМИ, ЗАМЕЩАЮЩИМИ ГОСУДАРСТВЕННЫЕ </a:t>
            </a:r>
            <a: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  <a:t/>
            </a:r>
            <a:b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</a:br>
            <a: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  <a:t>И </a:t>
            </a:r>
            <a:r>
              <a:rPr lang="ru-RU" sz="1255" cap="all" dirty="0">
                <a:solidFill>
                  <a:prstClr val="black"/>
                </a:solidFill>
                <a:latin typeface="Muller Narrow Light" pitchFamily="50" charset="-52"/>
              </a:rPr>
              <a:t>МУНИЦИПАЛЬНЫЕ ДОЛЖНОСТИ Мурманской области </a:t>
            </a:r>
            <a: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  <a:t/>
            </a:r>
            <a:b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</a:br>
            <a:r>
              <a:rPr lang="ru-RU" sz="1255" cap="all" dirty="0" smtClean="0">
                <a:solidFill>
                  <a:prstClr val="black"/>
                </a:solidFill>
                <a:latin typeface="Muller Narrow Light" pitchFamily="50" charset="-52"/>
              </a:rPr>
              <a:t>в </a:t>
            </a:r>
            <a:r>
              <a:rPr lang="ru-RU" sz="1255" cap="all" dirty="0">
                <a:solidFill>
                  <a:prstClr val="black"/>
                </a:solidFill>
                <a:latin typeface="Muller Narrow Light" pitchFamily="50" charset="-52"/>
              </a:rPr>
              <a:t>рамках декларационной кампании 2022</a:t>
            </a:r>
          </a:p>
        </p:txBody>
      </p:sp>
      <p:sp>
        <p:nvSpPr>
          <p:cNvPr id="61" name="Скругленный прямоугольник 60">
            <a:extLst/>
          </p:cNvPr>
          <p:cNvSpPr/>
          <p:nvPr/>
        </p:nvSpPr>
        <p:spPr>
          <a:xfrm>
            <a:off x="7077573" y="2684479"/>
            <a:ext cx="4616150" cy="1439846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37228">
              <a:defRPr/>
            </a:pPr>
            <a:r>
              <a:rPr lang="ru-RU" sz="1339" cap="all" dirty="0">
                <a:solidFill>
                  <a:prstClr val="black"/>
                </a:solidFill>
                <a:latin typeface="Muller Narrow Light" pitchFamily="50" charset="-52"/>
              </a:rPr>
              <a:t>- ОСУЩЕСТВЛЕНИЕ ВЫЕЗДОВ В МУНИЦИПАЛИТЕТЫ С ЦЕЛЬЮ КОНТРОЛЯ ОРГАНИЗАЦИИ РАБОТЫ ПО ПРОФИЛАКТИКЕ КОРРУПЦИОННЫХ И ИНЫХ ПРАВОНАРУШЕНИЙ</a:t>
            </a:r>
          </a:p>
          <a:p>
            <a:pPr algn="just" defTabSz="437228">
              <a:defRPr/>
            </a:pPr>
            <a:endParaRPr lang="ru-RU" sz="1339" cap="all" dirty="0">
              <a:solidFill>
                <a:prstClr val="black"/>
              </a:solidFill>
              <a:latin typeface="Muller Narrow Light" pitchFamily="50" charset="-52"/>
            </a:endParaRPr>
          </a:p>
        </p:txBody>
      </p:sp>
      <p:sp>
        <p:nvSpPr>
          <p:cNvPr id="28" name="Прямоугольник 36"/>
          <p:cNvSpPr>
            <a:spLocks noChangeArrowheads="1"/>
          </p:cNvSpPr>
          <p:nvPr/>
        </p:nvSpPr>
        <p:spPr bwMode="auto">
          <a:xfrm>
            <a:off x="267362" y="163705"/>
            <a:ext cx="11774735" cy="44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37228">
              <a:defRPr/>
            </a:pPr>
            <a:r>
              <a:rPr lang="ru-RU" sz="2295" dirty="0">
                <a:solidFill>
                  <a:prstClr val="black"/>
                </a:solidFill>
                <a:latin typeface="Muller Narrow Light" pitchFamily="2" charset="0"/>
              </a:rPr>
              <a:t>О КЛЮЧЕВЫХ РЕЗУЛЬТАТАХ УПРАВЛЕНИЯ</a:t>
            </a: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900287" y="6676178"/>
            <a:ext cx="2071977" cy="36587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722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47" dirty="0">
                <a:solidFill>
                  <a:prstClr val="white">
                    <a:lumMod val="50000"/>
                  </a:prstClr>
                </a:solidFill>
                <a:latin typeface="Muller Narrow Light" pitchFamily="50" charset="-52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034465" y="3178523"/>
            <a:ext cx="5808953" cy="769889"/>
          </a:xfrm>
          <a:prstGeom prst="roundRect">
            <a:avLst/>
          </a:prstGeom>
          <a:solidFill>
            <a:srgbClr val="F05A28"/>
          </a:solidFill>
          <a:ln>
            <a:solidFill>
              <a:srgbClr val="F05A28"/>
            </a:solidFill>
          </a:ln>
        </p:spPr>
        <p:txBody>
          <a:bodyPr wrap="square" lIns="106219" tIns="53110" rIns="106219" bIns="53110" rtlCol="0">
            <a:spAutoFit/>
          </a:bodyPr>
          <a:lstStyle/>
          <a:p>
            <a:pPr algn="ctr" defTabSz="437228">
              <a:defRPr/>
            </a:pPr>
            <a:r>
              <a:rPr lang="ru-RU" sz="1912" dirty="0">
                <a:solidFill>
                  <a:prstClr val="white"/>
                </a:solidFill>
                <a:latin typeface="Muller Narrow Light"/>
                <a:cs typeface="Times New Roman" pitchFamily="18" charset="0"/>
              </a:rPr>
              <a:t>Цель- создание условий для обеспечения эффективного государственного и муниципального управления</a:t>
            </a:r>
            <a:endParaRPr lang="ru-RU" sz="1912" b="1" dirty="0">
              <a:solidFill>
                <a:prstClr val="white"/>
              </a:solidFill>
              <a:latin typeface="Muller Narrow ExtraBold" pitchFamily="50" charset="-52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extLst/>
          </p:cNvPr>
          <p:cNvSpPr/>
          <p:nvPr/>
        </p:nvSpPr>
        <p:spPr>
          <a:xfrm>
            <a:off x="1716770" y="4381524"/>
            <a:ext cx="4541063" cy="1480455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18613" defTabSz="877491">
              <a:defRPr/>
            </a:pPr>
            <a:r>
              <a:rPr lang="ru-RU" sz="1335" dirty="0">
                <a:solidFill>
                  <a:prstClr val="black"/>
                </a:solidFill>
                <a:latin typeface="Muller Narrow Light" pitchFamily="50" charset="-52"/>
              </a:rPr>
              <a:t>- ОРГАНИЗАЦИЯ И ПРОВЕДЕНИЕ СОВМЕСТНО С МОЛОДЕЖНЫМ ЦЕНТРОМ «БИБЛИОДВИЖ» КОНКУРСА СЦЕНАРИЕВ АНТИКОРРУПЦИОННЫХ КВЕСТОВ ДЛЯ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41205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55152D-456C-5E4D-9F23-F91BF730ABA5}"/>
              </a:ext>
            </a:extLst>
          </p:cNvPr>
          <p:cNvSpPr/>
          <p:nvPr/>
        </p:nvSpPr>
        <p:spPr>
          <a:xfrm>
            <a:off x="2697" y="2379542"/>
            <a:ext cx="12236928" cy="4819771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8F8B2-B166-5E46-A87C-5E2B7B10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17" y="683077"/>
            <a:ext cx="3429532" cy="10086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5440C4-E74B-1944-B487-7211DD8801A7}"/>
              </a:ext>
            </a:extLst>
          </p:cNvPr>
          <p:cNvSpPr/>
          <p:nvPr/>
        </p:nvSpPr>
        <p:spPr>
          <a:xfrm>
            <a:off x="718517" y="2609711"/>
            <a:ext cx="910887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99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Muller Narrow ExtraBold" pitchFamily="2" charset="0"/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Управление по реализации антикоррупционной политики Мурманской области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адрес</a:t>
            </a:r>
            <a:r>
              <a:rPr lang="ru-RU" sz="2000" b="1" smtClean="0">
                <a:solidFill>
                  <a:schemeClr val="bg1"/>
                </a:solidFill>
                <a:latin typeface="Muller Narrow Light" pitchFamily="50" charset="-52"/>
              </a:rPr>
              <a:t>: 183006</a:t>
            </a:r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, г. Мурманск, пр. Ленина, д. 75,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тел. 8(8152)486-203,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ОКПО 43272878, ОГРН 1205100000390,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Muller Narrow Light" pitchFamily="50" charset="-52"/>
              </a:rPr>
              <a:t>ИНН/КПП 5190082583/519001001</a:t>
            </a:r>
            <a:endParaRPr lang="ru-RU" sz="2000" b="1" dirty="0">
              <a:solidFill>
                <a:schemeClr val="bg1"/>
              </a:solidFill>
              <a:latin typeface="Muller Narrow Light" pitchFamily="50" charset="-52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8417940" y="5869387"/>
            <a:ext cx="3749962" cy="1083864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anticorrmo.gov-murman.ru</a:t>
            </a:r>
            <a:endParaRPr lang="ru-RU" sz="1600" dirty="0" smtClean="0">
              <a:solidFill>
                <a:schemeClr val="bg1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ru-RU" sz="1800" dirty="0">
              <a:solidFill>
                <a:schemeClr val="bg1"/>
              </a:solidFill>
              <a:effectLst/>
              <a:latin typeface="Muller Narrow Light" pitchFamily="50" charset="-52"/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10" y="6361587"/>
            <a:ext cx="2355277" cy="3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10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Правительство МО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282828"/>
      </a:accent3>
      <a:accent4>
        <a:srgbClr val="EBEBEB"/>
      </a:accent4>
      <a:accent5>
        <a:srgbClr val="F05A28"/>
      </a:accent5>
      <a:accent6>
        <a:srgbClr val="0082C8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8300</TotalTime>
  <Words>590</Words>
  <Application>Microsoft Office PowerPoint</Application>
  <PresentationFormat>Произвольный</PresentationFormat>
  <Paragraphs>128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Muller Narrow ExtraBold</vt:lpstr>
      <vt:lpstr>Muller Narrow Light</vt:lpstr>
      <vt:lpstr>Times New Roman</vt:lpstr>
      <vt:lpstr>Тема Office</vt:lpstr>
      <vt:lpstr>2_Тема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Гринник С.А.</cp:lastModifiedBy>
  <cp:revision>702</cp:revision>
  <cp:lastPrinted>2020-12-17T11:09:42Z</cp:lastPrinted>
  <dcterms:created xsi:type="dcterms:W3CDTF">2019-09-18T12:34:40Z</dcterms:created>
  <dcterms:modified xsi:type="dcterms:W3CDTF">2022-04-15T12:34:30Z</dcterms:modified>
</cp:coreProperties>
</file>