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12" r:id="rId4"/>
    <p:sldId id="314" r:id="rId5"/>
    <p:sldId id="318" r:id="rId6"/>
    <p:sldId id="319" r:id="rId7"/>
    <p:sldId id="313" r:id="rId8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66" d="100"/>
          <a:sy n="66" d="100"/>
        </p:scale>
        <p:origin x="1062" y="72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Динамика </a:t>
            </a:r>
            <a:br>
              <a:rPr lang="ru-RU" sz="1400"/>
            </a:br>
            <a:r>
              <a:rPr lang="ru-RU" sz="14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31274113047400132"/>
          <c:w val="0.96248568362968479"/>
          <c:h val="0.5510187004414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20,5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05A28"/>
            </a:solidFill>
            <a:ln>
              <a:noFill/>
            </a:ln>
            <a:effectLst/>
          </c:spPr>
          <c:invertIfNegative val="1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3.5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0.75338</cdr:x>
      <cdr:y>0.02502</cdr:y>
    </cdr:from>
    <cdr:to>
      <cdr:x>0.97967</cdr:x>
      <cdr:y>0.23217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91214" y="73659"/>
          <a:ext cx="808348" cy="60996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5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9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21.07.2021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21.07.2021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21.07.2021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5.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2021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ДОЛГОВ АРТЕМ НИКОЛАЕВИЧ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1 КВАРТАЛ 2021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2407117" y="6303018"/>
            <a:ext cx="3334327" cy="55049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Антикоррупционное просвещение и пропаганда</a:t>
            </a:r>
            <a:endParaRPr lang="ru-RU" sz="1100" dirty="0" smtClean="0">
              <a:solidFill>
                <a:schemeClr val="tx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1083195" y="5519033"/>
            <a:ext cx="1014856" cy="587656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2407117" y="5519033"/>
            <a:ext cx="3334327" cy="58765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 Мониторинг состояния коррупции в Мурманской области </a:t>
            </a:r>
            <a:endParaRPr lang="ru-RU" sz="1700" dirty="0">
              <a:solidFill>
                <a:schemeClr val="tx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8" y="1241001"/>
            <a:ext cx="2231966" cy="244830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  <a:t>от 24.02.2020 </a:t>
            </a:r>
            <a:br>
              <a:rPr lang="ru-RU" sz="1600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№ 2585-01-ЗМО </a:t>
            </a:r>
            <a:b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на 2021 год </a:t>
            </a:r>
            <a:b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uller Narrow ExtraBold" pitchFamily="50" charset="-52"/>
              </a:rPr>
              <a:t>и на плановый период 2022 и 2023 годов»</a:t>
            </a:r>
            <a:endParaRPr lang="ru-RU" sz="1600" b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2464185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3,5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5"/>
                <a:ext cx="1216795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20,5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6"/>
                <a:ext cx="1088537" cy="100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2021 </a:t>
                </a:r>
                <a:r>
                  <a:rPr lang="ru-RU" sz="2400" dirty="0" smtClean="0">
                    <a:solidFill>
                      <a:srgbClr val="0070C0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00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1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кв. 2021 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16337" y="2208461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17,14%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1083194" y="6303019"/>
            <a:ext cx="1014857" cy="550492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2407117" y="3778692"/>
            <a:ext cx="3334327" cy="70120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707040" y="5519034"/>
            <a:ext cx="3334327" cy="6004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 состояния коррупции в Мурманской области </a:t>
            </a:r>
            <a:endParaRPr lang="ru-RU" sz="17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707043" y="6303019"/>
            <a:ext cx="3334327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Антикоррупционное просвещение и пропаганда</a:t>
            </a:r>
            <a:endParaRPr lang="ru-RU" sz="11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441103" y="5515288"/>
            <a:ext cx="959391" cy="59140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7707043" y="3747176"/>
            <a:ext cx="3334327" cy="70120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2407117" y="4737001"/>
            <a:ext cx="3334327" cy="666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11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11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в 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717673" y="4716908"/>
            <a:ext cx="3334327" cy="61337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11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11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по реализации антикоррупционной политики 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465456" y="6303018"/>
            <a:ext cx="935038" cy="515000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1081389" y="4727923"/>
            <a:ext cx="1014856" cy="666272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20,5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442631" y="4738881"/>
            <a:ext cx="959391" cy="59140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3,5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.11.2020 № 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2140139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3252614"/>
            <a:ext cx="3813642" cy="3176465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3" y="6538286"/>
            <a:ext cx="7358121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68306" y="3321041"/>
            <a:ext cx="3544479" cy="3108038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/>
                <a:cs typeface="Times New Roman" pitchFamily="18" charset="0"/>
              </a:rPr>
              <a:t>Приоритетами государственной политики в сфере реализации государственной программы являются: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противодействие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коррупции, прежде всего за счет создания условий, затрудняющих возможность коррупционного поведения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обеспечивающих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снижение уровня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коррупции;</a:t>
            </a:r>
            <a:endParaRPr lang="ru-RU" sz="1400" dirty="0">
              <a:solidFill>
                <a:prstClr val="black"/>
              </a:solidFill>
              <a:latin typeface="Muller Narrow Light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совершенствование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антикоррупционных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механизмов;</a:t>
            </a:r>
            <a:endParaRPr lang="ru-RU" sz="1400" dirty="0">
              <a:solidFill>
                <a:prstClr val="black"/>
              </a:solidFill>
              <a:latin typeface="Muller Narrow Light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- повышение 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правовой культуры населения региона и широкое привлечение граждан к противодействию </a:t>
            </a:r>
            <a:r>
              <a:rPr lang="ru-RU" sz="1400" dirty="0" smtClean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коррупции</a:t>
            </a:r>
            <a:r>
              <a:rPr lang="ru-RU" sz="1400" dirty="0">
                <a:solidFill>
                  <a:prstClr val="black"/>
                </a:solidFill>
                <a:latin typeface="Muller Narrow Light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051035033"/>
              </p:ext>
            </p:extLst>
          </p:nvPr>
        </p:nvGraphicFramePr>
        <p:xfrm>
          <a:off x="8012785" y="3368614"/>
          <a:ext cx="3572176" cy="294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-98475" y="14929"/>
            <a:ext cx="12338100" cy="710137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              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        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uller Narrow Light" panose="00000400000000000000" pitchFamily="50" charset="-52"/>
              </a:rPr>
              <a:t> </a:t>
            </a: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За 1 квартал 2021 проведено 1 заседание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                         </a:t>
            </a:r>
            <a:r>
              <a:rPr lang="en-US" b="1" dirty="0">
                <a:solidFill>
                  <a:srgbClr val="F05A28"/>
                </a:solidFill>
                <a:latin typeface="Muller Narrow Light" pitchFamily="50" charset="-52"/>
              </a:rPr>
              <a:t>           </a:t>
            </a:r>
            <a:r>
              <a:rPr lang="ru-RU" b="1" dirty="0" smtClean="0">
                <a:solidFill>
                  <a:srgbClr val="F05A28"/>
                </a:solidFill>
                <a:latin typeface="Muller Narrow Light" pitchFamily="50" charset="-52"/>
              </a:rPr>
              <a:t>ОБЩЕСТВЕННОГО </a:t>
            </a:r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СОВЕТА :</a:t>
            </a: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077"/>
            <a:ext cx="11552972" cy="932202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РАБОТА</a:t>
            </a:r>
            <a:r>
              <a:rPr lang="ru-RU" sz="2400" i="1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ОБЩЕСТВЕННОГО СОВЕТА ПРИ УПРАВЛЕНИИ </a:t>
            </a:r>
          </a:p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ПО РЕАЛИЗАЦИИ АНТИКОРРУПЦИОННОЙ ПОЛИТИКИ МУРМАНСКОЙ ОБЛАСТИ</a:t>
            </a:r>
            <a:endParaRPr lang="ru-RU" sz="24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9" y="1154976"/>
            <a:ext cx="623926" cy="728703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991401" y="1095427"/>
            <a:ext cx="5474039" cy="91765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lvl="0" algn="ctr">
              <a:defRPr/>
            </a:pP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 algn="ctr"/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  <a:p>
            <a:pPr lvl="0" algn="ctr"/>
            <a:r>
              <a:rPr lang="ru-RU" sz="2000" dirty="0">
                <a:solidFill>
                  <a:schemeClr val="bg1"/>
                </a:solidFill>
                <a:latin typeface="Muller Narrow ExtraBold" pitchFamily="50" charset="-52"/>
              </a:rPr>
              <a:t>ПОЛОЖЕНИЕ ОБ </a:t>
            </a:r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ОБЩЕСТВЕННОМ </a:t>
            </a:r>
            <a:r>
              <a:rPr lang="ru-RU" sz="2000" dirty="0">
                <a:solidFill>
                  <a:schemeClr val="bg1"/>
                </a:solidFill>
                <a:latin typeface="Muller Narrow ExtraBold" pitchFamily="50" charset="-52"/>
              </a:rPr>
              <a:t>СОВЕТЕ ПРИ УПРАВЛЕНИИ УТВЕРЖДЕНО </a:t>
            </a:r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ПРИКАЗОМ</a:t>
            </a:r>
            <a:endParaRPr lang="en-US" sz="20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Muller Narrow ExtraBold" pitchFamily="50" charset="-52"/>
              </a:rPr>
              <a:t>ОТ 03.06.2020 № 45-ОД</a:t>
            </a: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    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  <a:p>
            <a:pPr lvl="0">
              <a:defRPr/>
            </a:pPr>
            <a:endParaRPr lang="ru-RU" b="1" dirty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lvl="0">
              <a:defRPr/>
            </a:pPr>
            <a:endParaRPr lang="ru-RU" b="1" dirty="0" smtClean="0">
              <a:solidFill>
                <a:srgbClr val="F05A28">
                  <a:lumMod val="75000"/>
                </a:srgbClr>
              </a:solidFill>
            </a:endParaRP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Muller Narrow ExtraBold" pitchFamily="50" charset="-52"/>
              </a:rPr>
              <a:t> </a:t>
            </a:r>
            <a:endParaRPr lang="ru-RU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500938" y="1066067"/>
            <a:ext cx="4376720" cy="69875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КОЛИЧЕСТВО ЧЛЕНОВ : 6 ЧЕЛОВЕК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6595952" y="2495758"/>
            <a:ext cx="5262734" cy="1484696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Light" panose="00000400000000000000" pitchFamily="50" charset="-52"/>
              </a:rPr>
              <a:t>Правовая база, состав ОС и другая информация о работе ОС размещена на сайте Управления по реализации антикоррупционной политики Мурманской области</a:t>
            </a:r>
          </a:p>
          <a:p>
            <a:pPr algn="ctr"/>
            <a:r>
              <a:rPr lang="en-US" sz="1600" dirty="0">
                <a:solidFill>
                  <a:srgbClr val="F05A28"/>
                </a:solidFill>
                <a:latin typeface="Muller Narrow Light" pitchFamily="50" charset="-52"/>
              </a:rPr>
              <a:t>https://anticorrmo.gov-murman.ru/activities/anticorr_upr/public_council/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086" y="1197619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7500935" y="1809608"/>
            <a:ext cx="4376719" cy="6413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РЕЗЕРВ КАНДИДАТОВ В ЧЛЕНЫ: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uller Narrow ExtraBold" pitchFamily="50" charset="-52"/>
              </a:rPr>
              <a:t>5 ЧЕЛОВЕК</a:t>
            </a:r>
            <a:endParaRPr lang="ru-RU" sz="20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2265" y="3883843"/>
            <a:ext cx="5606193" cy="31202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lvl="0"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1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. Повышение прозрачности и открытости деятельности УРАП МО, информирование общественности о целях, задачах и результатах деятельности Управления.</a:t>
            </a:r>
          </a:p>
          <a:p>
            <a:pPr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2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. Результаты социологических исследований в целях оценки уровня коррупции Мурманской области, проведенных в 2020 году УРАП МО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по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методике, утвержденной постановлением Правительства РФ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от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25.05.2019 № 662 «Об утверждении методики проведения социологических исследований в целях оценки уровня коррупции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/>
            </a:r>
            <a:b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</a:b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в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субъектах РФ», и мерах по противодействию «бытовой» и «деловой» </a:t>
            </a:r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коррупции.</a:t>
            </a:r>
          </a:p>
          <a:p>
            <a:pPr algn="just"/>
            <a:r>
              <a:rPr lang="ru-RU" sz="1400" dirty="0" smtClean="0">
                <a:solidFill>
                  <a:srgbClr val="F05A28"/>
                </a:solidFill>
                <a:latin typeface="Muller Narrow Light" pitchFamily="50" charset="-52"/>
              </a:rPr>
              <a:t>3. Выполнение </a:t>
            </a:r>
            <a:r>
              <a:rPr lang="ru-RU" sz="1400" dirty="0">
                <a:solidFill>
                  <a:srgbClr val="F05A28"/>
                </a:solidFill>
                <a:latin typeface="Muller Narrow Light" pitchFamily="50" charset="-52"/>
              </a:rPr>
              <a:t>плана мероприятий по противодействию коррупции УРАП МО на 2020-2022 годы в целях оценки эффективности плана с позиции интересов гражданского общества.</a:t>
            </a:r>
            <a:endParaRPr lang="ru-RU" sz="14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just"/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2265" y="2087227"/>
            <a:ext cx="6196430" cy="1212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uller Narrow Light" panose="00000400000000000000" pitchFamily="50" charset="-52"/>
              </a:rPr>
              <a:t>Члены Общественного совета при </a:t>
            </a:r>
            <a:r>
              <a:rPr lang="ru-RU" sz="1600" dirty="0" smtClean="0">
                <a:latin typeface="Muller Narrow Light" panose="00000400000000000000" pitchFamily="50" charset="-52"/>
              </a:rPr>
              <a:t>Управлении </a:t>
            </a:r>
            <a:r>
              <a:rPr lang="ru-RU" sz="1600" dirty="0">
                <a:latin typeface="Muller Narrow Light" panose="00000400000000000000" pitchFamily="50" charset="-52"/>
              </a:rPr>
              <a:t>приняли участие </a:t>
            </a:r>
            <a:r>
              <a:rPr lang="en-US" sz="1600" dirty="0" smtClean="0">
                <a:latin typeface="Muller Narrow Light" panose="00000400000000000000" pitchFamily="50" charset="-52"/>
              </a:rPr>
              <a:t/>
            </a:r>
            <a:br>
              <a:rPr lang="en-US" sz="1600" dirty="0" smtClean="0">
                <a:latin typeface="Muller Narrow Light" panose="00000400000000000000" pitchFamily="50" charset="-52"/>
              </a:rPr>
            </a:br>
            <a:r>
              <a:rPr lang="ru-RU" sz="1600" dirty="0" smtClean="0">
                <a:latin typeface="Muller Narrow Light" panose="00000400000000000000" pitchFamily="50" charset="-52"/>
              </a:rPr>
              <a:t>в </a:t>
            </a:r>
            <a:r>
              <a:rPr lang="ru-RU" sz="1600" dirty="0">
                <a:latin typeface="Muller Narrow Light" panose="00000400000000000000" pitchFamily="50" charset="-52"/>
              </a:rPr>
              <a:t>"круглом столе", который состоялся </a:t>
            </a:r>
            <a:r>
              <a:rPr lang="ru-RU" sz="1600" dirty="0" smtClean="0">
                <a:latin typeface="Muller Narrow Light" panose="00000400000000000000" pitchFamily="50" charset="-52"/>
              </a:rPr>
              <a:t> 21 марта </a:t>
            </a:r>
            <a:r>
              <a:rPr lang="ru-RU" sz="1600" dirty="0">
                <a:latin typeface="Muller Narrow Light" panose="00000400000000000000" pitchFamily="50" charset="-52"/>
              </a:rPr>
              <a:t>2021 </a:t>
            </a:r>
            <a:r>
              <a:rPr lang="ru-RU" sz="1600" dirty="0" smtClean="0">
                <a:latin typeface="Muller Narrow Light" panose="00000400000000000000" pitchFamily="50" charset="-52"/>
              </a:rPr>
              <a:t> на тему создания </a:t>
            </a:r>
            <a:r>
              <a:rPr lang="ru-RU" sz="1600" dirty="0">
                <a:latin typeface="Muller Narrow Light" panose="00000400000000000000" pitchFamily="50" charset="-52"/>
              </a:rPr>
              <a:t>«Антикоррупционного Студенческого Клуба», проблемы и перспективы волонтерского </a:t>
            </a:r>
            <a:r>
              <a:rPr lang="ru-RU" sz="1600" dirty="0" smtClean="0">
                <a:latin typeface="Muller Narrow Light" panose="00000400000000000000" pitchFamily="50" charset="-52"/>
              </a:rPr>
              <a:t>движения»</a:t>
            </a:r>
            <a:endParaRPr lang="ru-RU" sz="1600" dirty="0">
              <a:latin typeface="Muller Narrow Light" panose="000004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92" y="4393151"/>
            <a:ext cx="3776390" cy="2610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737" y="4163760"/>
            <a:ext cx="1912500" cy="29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-800" y="524649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649156" y="-1500280"/>
            <a:ext cx="42501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263319" y="-1680906"/>
            <a:ext cx="425013" cy="5070401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704244" y="574514"/>
            <a:ext cx="4294409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1 КВАРТАЛЕ 2021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516612" y="1148308"/>
            <a:ext cx="4747525" cy="236785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228600" algn="just" defTabSz="917575"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lang="ru-RU" sz="13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ОРГАНИЗОВАН ПРИЕМ СПРАВОК СО СВЕДЕНИЯМИ О ДОХОДАХ, РАСХОДАХ, ОБ ИМУЩЕСТВЕ И ОБЯЗАТЕЛЬСТВАХ ИМУЩЕСТВЕННОГО ХАРАКТЕРА, НАПРАВЛЕННЫХ ГУБЕРНАТОРУ МУРМАНСКОЙ ОБЛАСТИ ЛИЦАМИ, ЗАМЕЩАЮЩИМИ МУНИЦИПАЛЬНЫЕ ДОЛЖНОСТИ МУРМАНСКОЙ ОБЛАСТИ, А ТАКЖЕ ГЛАВАМИ АДМИНИСТРАЦИЙ МУНИЦИПАЛЬНЫХ ОБРАЗОВАНИЙ ПО КОНТРАКТУ. СВЕДЕНИЯ</a:t>
            </a:r>
            <a:br>
              <a:rPr lang="ru-RU" sz="13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</a:br>
            <a:r>
              <a:rPr lang="ru-RU" sz="13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О ДОХОДАХ, РАСХОДАХ, ОБ ИМУЩЕСТВЕ И ОБЯЗАТЕЛЬСТВАХ ИМУЩЕСТВЕННОГО ХАРАКТЕРА НА СЕБЯ И СВОИХ СУПРУГОВ ПРЕДСТАВЛЕНЫ 526 ЛИЦАМИ, ЗАМЕЩАЮЩИМИ МУНИЦИПАЛЬНЫЕ ДОЛЖНОСТИ</a:t>
            </a:r>
            <a:endParaRPr kumimoji="0" lang="ru-RU" sz="1300" b="0" i="0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67525" y="631077"/>
            <a:ext cx="5228272" cy="3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ВО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2021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515622" y="3572409"/>
            <a:ext cx="4748516" cy="132286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lang="ru-RU" sz="1400" cap="all" noProof="0" dirty="0" smtClean="0">
                <a:solidFill>
                  <a:prstClr val="black"/>
                </a:solidFill>
                <a:latin typeface="Muller Narrow Light" pitchFamily="50" charset="-52"/>
              </a:rPr>
              <a:t>ПРОВОДИТСЯ АНАЛИЗ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антикоррупционной работы, проводимой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в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ОРГАНАХ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МЕСТНОГО САМОУПРАВЛЕНИЯ МУРМАНСКОЙ ОБЛАСТИ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. По результатам анализа В МУНИЦИПАЛИТЕТЫ БУДЕТ направлена итоговая информация для устранения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ВЫЯВЛЕННЫХ НАРУШЕНИЙ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121326" y="1144764"/>
            <a:ext cx="4827033" cy="10825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Подведение итогов ДЕКЛАРАЦИОННОЙ КАМПАНИИ 2021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516613" y="4951518"/>
            <a:ext cx="4748517" cy="143663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ОРГАНИЗАЦИЯ РАБОЧЕЙ ВСТРЕЧИ С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РУКОВОДСТВОМ УПРАВЛЕНИЯ ПРЕЗИДЕНТА РОССИЙСКОЙ ФЕДЕРАЦИИ ПО ВОПРОСАМ ПРОТИВОДЕЙСТВИЯ КОРРУПЦИИ. По итогам встречи достигнуты договоренности о сотрудничестве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7121326" y="4296426"/>
            <a:ext cx="4827032" cy="69078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ОРГАНИЗАЦИЯ ВСТРЕЧИ С ПРЕДСТАВИТЕЛЯМИ 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Республики 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ТАТАРСТАН ПО ВОПРОСАМ ОРГАНИЗАЦИИ РАБОТЫ ПО ПРОТИВОДЕЙСТВИЮ КОРРУПЦИИ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121326" y="2317222"/>
            <a:ext cx="4827033" cy="183077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ПРОВЕДЕНИЕ ПРОВЕРОК ДОСТОВЕРНОСТИ И ПОЛНОТЫ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СВЕДЕНИЙ О ДОХОДАХ, РАСХОДАХ, ОБ ИМУЩЕСТВЕ И ОБЯЗАТЕЛЬСТВАХ ИМУЩЕСТВЕННОГО ХАРАКТЕРА, ПРЕДСТАВЛЕННЫХ В ХОДЕ ДЕКЛАРАЦИОННОЙ КАМПАНИИ 2021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0" y="6738"/>
            <a:ext cx="12312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406983" y="3159250"/>
            <a:ext cx="6074328" cy="805126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условий для обеспечения эффективного государственного и муниципального управления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7121325" y="5135636"/>
            <a:ext cx="4827033" cy="15330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28600" algn="just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АНАЛИЗ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СВЕДЕНИЙ О ДОХОДАХ, РАСХОДАХ, ОБ ИМУЩЕСТВЕ И ОБЯЗАТЕЛЬСТВАХ ИМУЩЕСТВЕННОГО ХАРАКТЕРА, ПРЕДСТАВЛЕННЫХ В РАМКАХ ДЕКЛАРАЦИОННОЙ КАМПАНИИ, ЛИЦАМИ ЗАМЕЩАЮЩИМИ ДОЛЖНОСТИ ГОСУДАРСТВЕННОЙ ГРАЖДАНСКОЙ СЛУЖБЫ В </a:t>
            </a:r>
            <a:r>
              <a:rPr kumimoji="0" lang="ru-RU" sz="1400" b="0" i="0" u="none" strike="noStrike" kern="1200" cap="all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иогв</a:t>
            </a:r>
            <a:r>
              <a:rPr kumimoji="0" lang="ru-RU" sz="1400" b="0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Мурманской области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7768</TotalTime>
  <Words>590</Words>
  <Application>Microsoft Office PowerPoint</Application>
  <PresentationFormat>Произвольный</PresentationFormat>
  <Paragraphs>115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648</cp:revision>
  <cp:lastPrinted>2020-12-17T11:09:42Z</cp:lastPrinted>
  <dcterms:created xsi:type="dcterms:W3CDTF">2019-09-18T12:34:40Z</dcterms:created>
  <dcterms:modified xsi:type="dcterms:W3CDTF">2021-07-21T14:35:58Z</dcterms:modified>
</cp:coreProperties>
</file>