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307" r:id="rId3"/>
    <p:sldId id="312" r:id="rId4"/>
    <p:sldId id="314" r:id="rId5"/>
    <p:sldId id="317" r:id="rId6"/>
    <p:sldId id="313" r:id="rId7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0000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13"/>
    <p:restoredTop sz="94743" autoAdjust="0"/>
  </p:normalViewPr>
  <p:slideViewPr>
    <p:cSldViewPr snapToGrid="0" snapToObjects="1">
      <p:cViewPr varScale="1">
        <p:scale>
          <a:sx n="101" d="100"/>
          <a:sy n="101" d="100"/>
        </p:scale>
        <p:origin x="984" y="108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kern="1200" dirty="0" smtClean="0">
                <a:solidFill>
                  <a:schemeClr val="tx1"/>
                </a:solidFill>
                <a:latin typeface="Muller Narrow Light"/>
                <a:ea typeface="+mn-ea"/>
                <a:cs typeface="Times New Roman" pitchFamily="18" charset="0"/>
              </a:rPr>
              <a:t>Динамика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b="1" i="0" u="none" strike="noStrike" kern="1200" baseline="0" dirty="0" smtClean="0">
                <a:solidFill>
                  <a:schemeClr val="tx1"/>
                </a:solidFill>
                <a:latin typeface="Muller Narrow Light"/>
                <a:ea typeface="+mn-ea"/>
                <a:cs typeface="Times New Roman" pitchFamily="18" charset="0"/>
              </a:rPr>
              <a:t>исполнения ГП</a:t>
            </a:r>
            <a:endParaRPr lang="ru-RU" sz="1600" b="1" i="0" u="none" strike="noStrike" kern="1200" baseline="0" dirty="0">
              <a:solidFill>
                <a:schemeClr val="tx1"/>
              </a:solidFill>
              <a:latin typeface="Muller Narrow Light"/>
              <a:ea typeface="+mn-ea"/>
              <a:cs typeface="Times New Roman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4803762572657761E-2"/>
          <c:y val="0.31274113047400132"/>
          <c:w val="0.96248568362968479"/>
          <c:h val="0.551018700441487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2"/>
              <c:layout>
                <c:manualLayout>
                  <c:x val="-2.1914883398152882E-2"/>
                  <c:y val="1.557057583315677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    16,5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6A0-4169-AE52-CA7215122C0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2" formatCode="#,##0.00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58-41F2-B937-08F583E2D8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fld id="{11C6536B-E5CF-4C35-BBC0-B9E3F6386DF3}" type="VALUE">
                      <a:rPr lang="en-US" smtClean="0">
                        <a:solidFill>
                          <a:schemeClr val="tx1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6A0-4169-AE52-CA7215122C0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2">
                  <c:v>2020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2" formatCode="#,##0.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58-41F2-B937-08F583E2D80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99153792"/>
        <c:axId val="99155328"/>
      </c:barChart>
      <c:catAx>
        <c:axId val="9915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155328"/>
        <c:crosses val="autoZero"/>
        <c:auto val="1"/>
        <c:lblAlgn val="ctr"/>
        <c:lblOffset val="100"/>
        <c:noMultiLvlLbl val="0"/>
      </c:catAx>
      <c:valAx>
        <c:axId val="991553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915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0.75081</cdr:x>
      <cdr:y>0.09388</cdr:y>
    </cdr:from>
    <cdr:to>
      <cdr:x>0.9771</cdr:x>
      <cdr:y>0.29265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610645" y="276416"/>
          <a:ext cx="786833" cy="585267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C382E16A-013B-4B03-BB88-C3EB903D4321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9B44DE89-3126-4AE0-A5A1-AE1B922D07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944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2450" y="1241425"/>
            <a:ext cx="569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31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330E28-64DD-4339-AC4D-539BB599FF8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8725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0ED6BC-394E-4F60-B45D-34E65CAB5EE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470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607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t>15.04.2022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t>15.04.2022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t>15.04.2022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27858" y="1431638"/>
            <a:ext cx="12236928" cy="5382236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563" y="343108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64123" y="2283042"/>
            <a:ext cx="1166250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Бюджет </a:t>
            </a:r>
            <a:b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</a:br>
            <a: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УПРАВЛЕНИЯ ПО РЕАЛИЗАЦИИ АНТИКОРРУПЦИОННОЙ ПОЛИТИКИ </a:t>
            </a:r>
            <a:b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</a:br>
            <a: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мурманской области </a:t>
            </a:r>
            <a:b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</a:br>
            <a: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для граждан</a:t>
            </a:r>
            <a:endParaRPr lang="ru-RU" sz="4000" b="1" cap="all" dirty="0">
              <a:solidFill>
                <a:schemeClr val="bg1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4913746" y="5698227"/>
            <a:ext cx="46551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ВЫПУСК  1. ИСПОЛНЕНИЕ за 1 </a:t>
            </a:r>
            <a:r>
              <a:rPr lang="ru-RU" sz="14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 кв</a:t>
            </a:r>
            <a:r>
              <a:rPr lang="ru-RU" sz="16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. 2020 </a:t>
            </a:r>
            <a:r>
              <a:rPr lang="ru-RU" sz="14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года</a:t>
            </a:r>
            <a:endParaRPr lang="ru-RU" sz="1600" b="1" cap="all" dirty="0">
              <a:solidFill>
                <a:schemeClr val="bg1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4257309" y="5567102"/>
            <a:ext cx="535423" cy="38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48" name="Скругленный прямоугольник 47">
            <a:extLst/>
          </p:cNvPr>
          <p:cNvSpPr/>
          <p:nvPr/>
        </p:nvSpPr>
        <p:spPr>
          <a:xfrm>
            <a:off x="446918" y="1278754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220170" y="122238"/>
            <a:ext cx="11509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Muller Narrow Light" pitchFamily="2" charset="0"/>
              </a:rPr>
              <a:t>СТРУКТУРА УПРАВЛЕНИЯ ПО РЕАЛИЗАЦИИ АНТИКОРРУПЦИОННОЙ ПОЛИТИКИ МУРМАНСКОЙ ОБЛАСТИ</a:t>
            </a:r>
            <a:endParaRPr lang="ru-RU" sz="2400" b="1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:a16="http://schemas.microsoft.com/office/drawing/2014/main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059" y="1364313"/>
            <a:ext cx="815004" cy="815004"/>
          </a:xfrm>
          <a:prstGeom prst="rect">
            <a:avLst/>
          </a:prstGeom>
        </p:spPr>
      </p:pic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1495081" y="1512415"/>
            <a:ext cx="9213439" cy="88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ПОЛОЖЕНИЕ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ОБ УПРАВЛЕНИИ ПО РЕАЛИЗАЦИИ АНТИКОРРУПЦИОННОЙ ПОЛИТИКИ </a:t>
            </a:r>
            <a:b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</a:b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МУРМАНСКОЙ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ОБЛАСТИ </a:t>
            </a:r>
            <a:endParaRPr lang="ru-RU" sz="1600" dirty="0" smtClean="0">
              <a:solidFill>
                <a:schemeClr val="bg1"/>
              </a:solidFill>
              <a:latin typeface="Muller Narrow ExtraBold" pitchFamily="50" charset="-52"/>
            </a:endParaRPr>
          </a:p>
          <a:p>
            <a:pPr marL="228600" indent="-228600" algn="ctr" defTabSz="917575">
              <a:buFont typeface="Arial" charset="0"/>
              <a:buNone/>
            </a:pP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(Утверждено постановлением Правительства Мурманской области от 15.11.2019 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511-ПП)</a:t>
            </a:r>
            <a:r>
              <a:rPr lang="ru-RU" sz="1400" dirty="0">
                <a:solidFill>
                  <a:schemeClr val="bg1"/>
                </a:solidFill>
                <a:latin typeface="Muller Narrow ExtraBold" pitchFamily="50" charset="-52"/>
              </a:rPr>
              <a:t/>
            </a:r>
            <a:br>
              <a:rPr lang="ru-RU" sz="1400" dirty="0">
                <a:solidFill>
                  <a:schemeClr val="bg1"/>
                </a:solidFill>
                <a:latin typeface="Muller Narrow ExtraBold" pitchFamily="50" charset="-52"/>
              </a:rPr>
            </a:br>
            <a:endParaRPr lang="ru-RU" sz="14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1040" y="1561526"/>
            <a:ext cx="498868" cy="498868"/>
          </a:xfrm>
          <a:prstGeom prst="rect">
            <a:avLst/>
          </a:prstGeom>
        </p:spPr>
      </p:pic>
      <p:sp>
        <p:nvSpPr>
          <p:cNvPr id="53" name="Скругленный прямоугольник 52">
            <a:extLst/>
          </p:cNvPr>
          <p:cNvSpPr/>
          <p:nvPr/>
        </p:nvSpPr>
        <p:spPr>
          <a:xfrm>
            <a:off x="922036" y="5130906"/>
            <a:ext cx="3124609" cy="1291503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Muller Narrow ExtraBold" panose="00000900000000000000" pitchFamily="50" charset="-52"/>
              </a:rPr>
              <a:t>СЕКТОР ПРОТИВОДЕЙСТВИЯ КОРРУПЦИИ В ОРГАНАХ ГОСУДАРСТВЕННОЙ ВЛАСТИ</a:t>
            </a:r>
            <a:endParaRPr lang="ru-RU" sz="1600" dirty="0">
              <a:solidFill>
                <a:srgbClr val="0070C0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58" name="Скругленный прямоугольник 57">
            <a:extLst/>
          </p:cNvPr>
          <p:cNvSpPr/>
          <p:nvPr/>
        </p:nvSpPr>
        <p:spPr>
          <a:xfrm>
            <a:off x="1990906" y="2612063"/>
            <a:ext cx="8036801" cy="83611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Muller Narrow ExtraBold" panose="00000900000000000000" pitchFamily="50" charset="-52"/>
              </a:rPr>
              <a:t>НАЧАЛЬНИК УПРАВЛЕНИЯ  ПО РЕАЛИЗАЦИИ АНТИКОРРУПЦИОННОЙ ПОЛИТИКИ МУРМАНСКОЙ ОБЛАСТИ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F05A28"/>
                </a:solidFill>
                <a:latin typeface="Muller Narrow ExtraBold" panose="00000900000000000000" pitchFamily="50" charset="-52"/>
              </a:rPr>
              <a:t>ДОЛГОВ АРТЕМ НИКОЛАЕВИЧ</a:t>
            </a:r>
            <a:endParaRPr lang="ru-RU" sz="1600" dirty="0">
              <a:solidFill>
                <a:srgbClr val="F05A28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83" name="Скругленный прямоугольник 82">
            <a:extLst/>
          </p:cNvPr>
          <p:cNvSpPr/>
          <p:nvPr/>
        </p:nvSpPr>
        <p:spPr>
          <a:xfrm>
            <a:off x="3197400" y="3758647"/>
            <a:ext cx="5731496" cy="849613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Muller Narrow ExtraBold" panose="00000900000000000000" pitchFamily="50" charset="-52"/>
              </a:rPr>
              <a:t>ЗАМЕСТИТЕЛЬ НАЧАЛЬНИКА УПРАВЛЕНИЯ</a:t>
            </a:r>
            <a:endParaRPr lang="ru-RU" sz="1600" dirty="0">
              <a:solidFill>
                <a:srgbClr val="0070C0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85" name="Скругленный прямоугольник 84">
            <a:extLst/>
          </p:cNvPr>
          <p:cNvSpPr/>
          <p:nvPr/>
        </p:nvSpPr>
        <p:spPr>
          <a:xfrm>
            <a:off x="8031699" y="5024907"/>
            <a:ext cx="3124609" cy="1291503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70C0"/>
                </a:solidFill>
                <a:latin typeface="Muller Narrow ExtraBold" panose="00000900000000000000" pitchFamily="50" charset="-52"/>
              </a:rPr>
              <a:t>СЕКТОР ПРОТИВОДЕЙСТВИЯ КОРРУПЦИИ В ОРГАНАХ </a:t>
            </a:r>
            <a:r>
              <a:rPr lang="ru-RU" sz="1600" dirty="0" smtClean="0">
                <a:solidFill>
                  <a:srgbClr val="0070C0"/>
                </a:solidFill>
                <a:latin typeface="Muller Narrow ExtraBold" panose="00000900000000000000" pitchFamily="50" charset="-52"/>
              </a:rPr>
              <a:t>МЕСТНОГО САМОУПРАВЛЕНИЯ</a:t>
            </a:r>
            <a:endParaRPr lang="ru-RU" sz="1600" dirty="0">
              <a:solidFill>
                <a:srgbClr val="0070C0"/>
              </a:solidFill>
              <a:latin typeface="Muller Narrow ExtraBold" panose="00000900000000000000" pitchFamily="50" charset="-52"/>
            </a:endParaRPr>
          </a:p>
        </p:txBody>
      </p:sp>
      <p:cxnSp>
        <p:nvCxnSpPr>
          <p:cNvPr id="91" name="Прямая соединительная линия 90"/>
          <p:cNvCxnSpPr>
            <a:stCxn id="58" idx="2"/>
          </p:cNvCxnSpPr>
          <p:nvPr/>
        </p:nvCxnSpPr>
        <p:spPr>
          <a:xfrm>
            <a:off x="6009307" y="3448180"/>
            <a:ext cx="0" cy="310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459637" y="4608260"/>
            <a:ext cx="0" cy="522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8630575" y="4608260"/>
            <a:ext cx="0" cy="416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9506256" y="3448180"/>
            <a:ext cx="0" cy="1583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525891" y="3448180"/>
            <a:ext cx="0" cy="1668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67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319536" y="241570"/>
            <a:ext cx="111643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Muller Narrow Light" pitchFamily="2" charset="0"/>
              </a:rPr>
              <a:t>СВЕДЕНИЯ О </a:t>
            </a:r>
            <a:r>
              <a:rPr lang="ru-RU" sz="2400" dirty="0" smtClean="0">
                <a:latin typeface="Muller Narrow Light" pitchFamily="2" charset="0"/>
              </a:rPr>
              <a:t>ФИНАНСОВОМ ОБЕСПЕЧЕНИИ ДЕЯТЕЛЬНОСТИ УПРАВЛЕНИЯ</a:t>
            </a:r>
            <a:r>
              <a:rPr lang="en-US" sz="2400" dirty="0" smtClean="0">
                <a:latin typeface="Muller Narrow Light" pitchFamily="2" charset="0"/>
              </a:rPr>
              <a:t/>
            </a:r>
            <a:br>
              <a:rPr lang="en-US" sz="2400" dirty="0" smtClean="0">
                <a:latin typeface="Muller Narrow Light" pitchFamily="2" charset="0"/>
              </a:rPr>
            </a:br>
            <a:r>
              <a:rPr lang="ru-RU" sz="2400" dirty="0" smtClean="0">
                <a:latin typeface="Muller Narrow Light" pitchFamily="2" charset="0"/>
              </a:rPr>
              <a:t>ЗА 1 КВАРТАЛ 2020 ГОДА</a:t>
            </a:r>
            <a:endParaRPr lang="ru-RU" sz="2400" dirty="0">
              <a:latin typeface="Muller Narrow Light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41444" y="5316090"/>
            <a:ext cx="61182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8" name="Скругленный прямоугольник 67">
            <a:extLst/>
          </p:cNvPr>
          <p:cNvSpPr/>
          <p:nvPr/>
        </p:nvSpPr>
        <p:spPr>
          <a:xfrm>
            <a:off x="2407117" y="6303018"/>
            <a:ext cx="3334327" cy="55049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dirty="0">
                <a:solidFill>
                  <a:srgbClr val="000000"/>
                </a:solidFill>
                <a:latin typeface="Muller Narrow ExtraBold" panose="000009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Антикоррупционное просвещение и пропаганда антикоррупционного поведения </a:t>
            </a:r>
            <a:endParaRPr lang="ru-RU" sz="11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70" name="Скругленный прямоугольник 69">
            <a:extLst/>
          </p:cNvPr>
          <p:cNvSpPr/>
          <p:nvPr/>
        </p:nvSpPr>
        <p:spPr>
          <a:xfrm>
            <a:off x="1083195" y="5519033"/>
            <a:ext cx="1014856" cy="587656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0,2</a:t>
            </a:r>
            <a:endParaRPr lang="ru-RU" dirty="0"/>
          </a:p>
        </p:txBody>
      </p:sp>
      <p:sp>
        <p:nvSpPr>
          <p:cNvPr id="42" name="Скругленный прямоугольник 41">
            <a:extLst/>
          </p:cNvPr>
          <p:cNvSpPr/>
          <p:nvPr/>
        </p:nvSpPr>
        <p:spPr>
          <a:xfrm>
            <a:off x="2407117" y="5519033"/>
            <a:ext cx="3334327" cy="587656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Противодействие </a:t>
            </a:r>
            <a:r>
              <a:rPr lang="ru-RU" sz="11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коррупции в исполнительных органах государственной власти Мурманской области, мониторинг состояния коррупции </a:t>
            </a:r>
            <a:endParaRPr lang="ru-RU" sz="1700" dirty="0">
              <a:solidFill>
                <a:schemeClr val="tx1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9231368" y="1241001"/>
            <a:ext cx="2231966" cy="2448300"/>
          </a:xfrm>
          <a:prstGeom prst="roundRect">
            <a:avLst>
              <a:gd name="adj" fmla="val 2528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  <a:t>Закон </a:t>
            </a:r>
            <a:b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</a:br>
            <a: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  <a:t>Мурманской области </a:t>
            </a:r>
            <a:b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</a:br>
            <a: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  <a:t>от 17.12.2019 </a:t>
            </a:r>
            <a:b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</a:br>
            <a: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  <a:t>№ </a:t>
            </a:r>
            <a:r>
              <a:rPr lang="ru-RU" sz="1600" b="1" dirty="0">
                <a:solidFill>
                  <a:srgbClr val="0070C0"/>
                </a:solidFill>
                <a:latin typeface="Muller Narrow ExtraBold" pitchFamily="50" charset="-52"/>
              </a:rPr>
              <a:t>2439-01-ЗМО </a:t>
            </a:r>
            <a: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  <a:t/>
            </a:r>
            <a:b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</a:br>
            <a: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  <a:t>«Об областном бюджете на 2020 год </a:t>
            </a:r>
            <a:b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</a:br>
            <a: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  <a:t>и на плановый период 2021 и 2022 годов»</a:t>
            </a:r>
            <a:endParaRPr lang="ru-RU" sz="1600" b="1" dirty="0">
              <a:solidFill>
                <a:srgbClr val="0070C0"/>
              </a:solidFill>
              <a:latin typeface="Muller Narrow ExtraBold" pitchFamily="50" charset="-52"/>
            </a:endParaRPr>
          </a:p>
        </p:txBody>
      </p:sp>
      <p:grpSp>
        <p:nvGrpSpPr>
          <p:cNvPr id="94" name="Группа 93"/>
          <p:cNvGrpSpPr/>
          <p:nvPr/>
        </p:nvGrpSpPr>
        <p:grpSpPr>
          <a:xfrm>
            <a:off x="793197" y="1225116"/>
            <a:ext cx="8007359" cy="2464185"/>
            <a:chOff x="385761" y="1948543"/>
            <a:chExt cx="6548566" cy="2982613"/>
          </a:xfrm>
        </p:grpSpPr>
        <p:grpSp>
          <p:nvGrpSpPr>
            <p:cNvPr id="95" name="Группа 94"/>
            <p:cNvGrpSpPr/>
            <p:nvPr/>
          </p:nvGrpSpPr>
          <p:grpSpPr>
            <a:xfrm>
              <a:off x="385761" y="1948543"/>
              <a:ext cx="6548566" cy="2982613"/>
              <a:chOff x="3052965" y="2186381"/>
              <a:chExt cx="6194584" cy="2982613"/>
            </a:xfrm>
          </p:grpSpPr>
          <p:sp>
            <p:nvSpPr>
              <p:cNvPr id="104" name="Скругленный прямоугольник 103"/>
              <p:cNvSpPr/>
              <p:nvPr/>
            </p:nvSpPr>
            <p:spPr>
              <a:xfrm>
                <a:off x="3052965" y="2186381"/>
                <a:ext cx="6194584" cy="2982613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6555755" y="3164400"/>
                <a:ext cx="1172329" cy="411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600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3688128" y="3391099"/>
                <a:ext cx="887748" cy="532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РАСХОДЫ</a:t>
                </a:r>
                <a:endParaRPr lang="ru-RU" sz="1600" dirty="0">
                  <a:solidFill>
                    <a:schemeClr val="accent6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644512" y="3312808"/>
                <a:ext cx="1405790" cy="725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400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6264559" y="3419798"/>
                <a:ext cx="1319322" cy="822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0,8</a:t>
                </a:r>
                <a:endParaRPr lang="ru-RU" sz="2800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11" name="Прямоугольник 110"/>
              <p:cNvSpPr/>
              <p:nvPr/>
            </p:nvSpPr>
            <p:spPr>
              <a:xfrm>
                <a:off x="3337674" y="2397552"/>
                <a:ext cx="677344" cy="435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>
                    <a:solidFill>
                      <a:schemeClr val="accent3"/>
                    </a:solidFill>
                    <a:latin typeface="Muller Narrow Light" pitchFamily="50" charset="-52"/>
                  </a:rPr>
                  <a:t>м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лн рублей</a:t>
                </a:r>
                <a:endParaRPr lang="ru-RU" sz="12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cxnSp>
            <p:nvCxnSpPr>
              <p:cNvPr id="113" name="Прямая соединительная линия 112"/>
              <p:cNvCxnSpPr/>
              <p:nvPr/>
            </p:nvCxnSpPr>
            <p:spPr>
              <a:xfrm>
                <a:off x="3557576" y="4128307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/>
              <p:cNvSpPr txBox="1"/>
              <p:nvPr/>
            </p:nvSpPr>
            <p:spPr>
              <a:xfrm>
                <a:off x="4884645" y="3164400"/>
                <a:ext cx="1254469" cy="411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6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4849150" y="3386285"/>
                <a:ext cx="1216795" cy="6332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16,5</a:t>
                </a:r>
                <a:endParaRPr lang="ru-RU" sz="2800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7637947" y="3199886"/>
                <a:ext cx="991933" cy="532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6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8009309" y="3607329"/>
                <a:ext cx="916585" cy="532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6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4977071" y="2247756"/>
                <a:ext cx="1088537" cy="1005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0070C0"/>
                    </a:solidFill>
                    <a:latin typeface="Muller Narrow ExtraBold" pitchFamily="50" charset="-52"/>
                  </a:rPr>
                  <a:t>2020 </a:t>
                </a:r>
                <a:r>
                  <a:rPr lang="ru-RU" sz="2400" dirty="0">
                    <a:solidFill>
                      <a:srgbClr val="0070C0"/>
                    </a:solidFill>
                    <a:latin typeface="Muller Narrow ExtraBold" pitchFamily="50" charset="-52"/>
                  </a:rPr>
                  <a:t>год</a:t>
                </a:r>
              </a:p>
              <a:p>
                <a:pPr algn="ctr"/>
                <a:r>
                  <a:rPr lang="ru-RU" sz="2400" dirty="0" smtClean="0">
                    <a:solidFill>
                      <a:srgbClr val="0070C0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0070C0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6395262" y="2194647"/>
                <a:ext cx="1532965" cy="1005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1 кв. 2020 </a:t>
                </a:r>
                <a:r>
                  <a:rPr lang="ru-RU" sz="2400" dirty="0">
                    <a:solidFill>
                      <a:schemeClr val="accent5"/>
                    </a:solidFill>
                    <a:latin typeface="Muller Narrow ExtraBold" pitchFamily="50" charset="-52"/>
                  </a:rPr>
                  <a:t>год</a:t>
                </a:r>
              </a:p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</a:t>
                </a:r>
                <a:endParaRPr lang="ru-RU" sz="2400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20" name="Прямоугольник 119"/>
              <p:cNvSpPr/>
              <p:nvPr/>
            </p:nvSpPr>
            <p:spPr>
              <a:xfrm>
                <a:off x="8060544" y="2205437"/>
                <a:ext cx="1058054" cy="1015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Исполнение </a:t>
                </a:r>
                <a:br>
                  <a:rPr lang="ru-RU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</a:br>
                <a:r>
                  <a:rPr lang="ru-RU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бюджета</a:t>
                </a:r>
                <a:endParaRPr lang="ru-RU" dirty="0">
                  <a:solidFill>
                    <a:schemeClr val="accent6"/>
                  </a:solidFill>
                  <a:latin typeface="Muller Narrow ExtraBold" pitchFamily="50" charset="-52"/>
                </a:endParaRPr>
              </a:p>
            </p:txBody>
          </p:sp>
        </p:grpSp>
        <p:sp>
          <p:nvSpPr>
            <p:cNvPr id="98" name="Минус 97"/>
            <p:cNvSpPr/>
            <p:nvPr/>
          </p:nvSpPr>
          <p:spPr>
            <a:xfrm>
              <a:off x="537469" y="2819523"/>
              <a:ext cx="170916" cy="360387"/>
            </a:xfrm>
            <a:prstGeom prst="mathMinus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/>
            </a:p>
          </p:txBody>
        </p:sp>
        <p:pic>
          <p:nvPicPr>
            <p:cNvPr id="99" name="Рисунок 98">
              <a:extLst>
                <a:ext uri="{FF2B5EF4-FFF2-40B4-BE49-F238E27FC236}">
                  <a16:creationId xmlns:a16="http://schemas.microsoft.com/office/drawing/2014/main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1161" y="3221489"/>
              <a:ext cx="355600" cy="572035"/>
            </a:xfrm>
            <a:prstGeom prst="rect">
              <a:avLst/>
            </a:prstGeom>
          </p:spPr>
        </p:pic>
        <p:sp>
          <p:nvSpPr>
            <p:cNvPr id="102" name="TextBox 101"/>
            <p:cNvSpPr txBox="1"/>
            <p:nvPr/>
          </p:nvSpPr>
          <p:spPr>
            <a:xfrm>
              <a:off x="5527917" y="3286193"/>
              <a:ext cx="1024230" cy="532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Muller Narrow Light" panose="00000400000000000000" pitchFamily="50" charset="-52"/>
                </a:rPr>
                <a:t> </a:t>
              </a:r>
              <a:endParaRPr lang="ru-RU" sz="1600" baseline="30000" dirty="0">
                <a:solidFill>
                  <a:schemeClr val="tx2">
                    <a:lumMod val="60000"/>
                    <a:lumOff val="40000"/>
                  </a:schemeClr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7116337" y="2208461"/>
            <a:ext cx="1705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70C0"/>
                </a:solidFill>
                <a:latin typeface="Muller Narrow ExtraBold" pitchFamily="50" charset="-52"/>
              </a:rPr>
              <a:t>5,32%</a:t>
            </a:r>
            <a:endParaRPr lang="ru-RU" sz="2800" i="1" dirty="0">
              <a:solidFill>
                <a:srgbClr val="0070C0"/>
              </a:solidFill>
              <a:latin typeface="Muller Narrow ExtraBold" pitchFamily="50" charset="-52"/>
            </a:endParaRPr>
          </a:p>
        </p:txBody>
      </p:sp>
      <p:sp>
        <p:nvSpPr>
          <p:cNvPr id="123" name="Скругленный прямоугольник 122">
            <a:extLst/>
          </p:cNvPr>
          <p:cNvSpPr/>
          <p:nvPr/>
        </p:nvSpPr>
        <p:spPr>
          <a:xfrm>
            <a:off x="1083194" y="6303019"/>
            <a:ext cx="1014857" cy="550492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0,3</a:t>
            </a:r>
            <a:endParaRPr lang="ru-RU" dirty="0"/>
          </a:p>
        </p:txBody>
      </p:sp>
      <p:sp>
        <p:nvSpPr>
          <p:cNvPr id="125" name="Скругленный прямоугольник 124">
            <a:extLst/>
          </p:cNvPr>
          <p:cNvSpPr/>
          <p:nvPr/>
        </p:nvSpPr>
        <p:spPr>
          <a:xfrm>
            <a:off x="2407117" y="3778692"/>
            <a:ext cx="3334327" cy="70120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Muller Narrow ExtraBold" panose="00000900000000000000" pitchFamily="50" charset="-52"/>
              </a:rPr>
              <a:t>УТВЕРЖДЕНО:</a:t>
            </a:r>
            <a:endParaRPr lang="ru-RU" sz="2000" dirty="0">
              <a:solidFill>
                <a:srgbClr val="0070C0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127" name="Скругленный прямоугольник 126">
            <a:extLst/>
          </p:cNvPr>
          <p:cNvSpPr/>
          <p:nvPr/>
        </p:nvSpPr>
        <p:spPr>
          <a:xfrm>
            <a:off x="7707040" y="5519034"/>
            <a:ext cx="3334327" cy="6004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1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Противодействие коррупции в исполнительных органах государственной власти Мурманской области, мониторинг состояния коррупции </a:t>
            </a:r>
          </a:p>
        </p:txBody>
      </p:sp>
      <p:sp>
        <p:nvSpPr>
          <p:cNvPr id="128" name="Скругленный прямоугольник 127">
            <a:extLst/>
          </p:cNvPr>
          <p:cNvSpPr/>
          <p:nvPr/>
        </p:nvSpPr>
        <p:spPr>
          <a:xfrm>
            <a:off x="7707043" y="6303019"/>
            <a:ext cx="3334327" cy="50559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dirty="0">
                <a:solidFill>
                  <a:srgbClr val="000000"/>
                </a:solidFill>
                <a:latin typeface="Muller Narrow ExtraBold" panose="000009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Антикоррупционное просвещение и пропаганда антикоррупционного поведения </a:t>
            </a:r>
            <a:endParaRPr lang="ru-RU" sz="1100" dirty="0">
              <a:solidFill>
                <a:schemeClr val="tx1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129" name="Скругленный прямоугольник 128">
            <a:extLst/>
          </p:cNvPr>
          <p:cNvSpPr/>
          <p:nvPr/>
        </p:nvSpPr>
        <p:spPr>
          <a:xfrm>
            <a:off x="6441103" y="5515288"/>
            <a:ext cx="959391" cy="591401"/>
          </a:xfrm>
          <a:prstGeom prst="roundRect">
            <a:avLst/>
          </a:prstGeom>
          <a:solidFill>
            <a:schemeClr val="accent5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0,0</a:t>
            </a:r>
            <a:endParaRPr lang="ru-RU" dirty="0">
              <a:solidFill>
                <a:srgbClr val="F05A28"/>
              </a:solidFill>
            </a:endParaRPr>
          </a:p>
        </p:txBody>
      </p:sp>
      <p:sp>
        <p:nvSpPr>
          <p:cNvPr id="131" name="Скругленный прямоугольник 130">
            <a:extLst/>
          </p:cNvPr>
          <p:cNvSpPr/>
          <p:nvPr/>
        </p:nvSpPr>
        <p:spPr>
          <a:xfrm>
            <a:off x="7707043" y="3747176"/>
            <a:ext cx="3334327" cy="70120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dirty="0" smtClean="0">
                <a:solidFill>
                  <a:schemeClr val="accent5"/>
                </a:solidFill>
                <a:latin typeface="Muller Narrow ExtraBold" panose="00000900000000000000" pitchFamily="50" charset="-52"/>
              </a:rPr>
              <a:t>ИСПОЛНЕНО:</a:t>
            </a:r>
            <a:endParaRPr lang="ru-RU" sz="2000" dirty="0">
              <a:solidFill>
                <a:schemeClr val="accent5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133" name="Скругленный прямоугольник 132">
            <a:extLst/>
          </p:cNvPr>
          <p:cNvSpPr/>
          <p:nvPr/>
        </p:nvSpPr>
        <p:spPr>
          <a:xfrm>
            <a:off x="2407117" y="4737001"/>
            <a:ext cx="3334327" cy="66627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100">
                <a:solidFill>
                  <a:schemeClr val="tx1"/>
                </a:solidFill>
                <a:latin typeface="Muller Narrow ExtraBold" panose="00000900000000000000" pitchFamily="50" charset="-52"/>
              </a:rPr>
              <a:t>Обеспечение </a:t>
            </a:r>
            <a:r>
              <a:rPr lang="ru-RU" sz="110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функций </a:t>
            </a:r>
            <a:r>
              <a:rPr lang="ru-RU" sz="11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 реализации антикоррупционной политики в Мурманской области </a:t>
            </a:r>
          </a:p>
        </p:txBody>
      </p:sp>
      <p:sp>
        <p:nvSpPr>
          <p:cNvPr id="134" name="Скругленный прямоугольник 133">
            <a:extLst/>
          </p:cNvPr>
          <p:cNvSpPr/>
          <p:nvPr/>
        </p:nvSpPr>
        <p:spPr>
          <a:xfrm>
            <a:off x="7717673" y="4716908"/>
            <a:ext cx="3334327" cy="613374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just"/>
            <a:r>
              <a:rPr lang="ru-RU" sz="1100" dirty="0" smtClean="0">
                <a:solidFill>
                  <a:prstClr val="black"/>
                </a:solidFill>
                <a:latin typeface="Muller Narrow ExtraBold" panose="00000900000000000000" pitchFamily="50" charset="-52"/>
              </a:rPr>
              <a:t>Обеспечение</a:t>
            </a:r>
            <a:r>
              <a:rPr lang="en-US" sz="1100" dirty="0" smtClean="0">
                <a:solidFill>
                  <a:prstClr val="black"/>
                </a:solidFill>
                <a:latin typeface="Muller Narrow ExtraBold" panose="00000900000000000000" pitchFamily="50" charset="-52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Muller Narrow ExtraBold" panose="00000900000000000000" pitchFamily="50" charset="-52"/>
              </a:rPr>
              <a:t>функций </a:t>
            </a:r>
            <a:r>
              <a:rPr lang="ru-RU" sz="1100" dirty="0">
                <a:solidFill>
                  <a:prstClr val="black"/>
                </a:solidFill>
                <a:latin typeface="Muller Narrow ExtraBold" panose="00000900000000000000" pitchFamily="50" charset="-52"/>
              </a:rPr>
              <a:t>по </a:t>
            </a:r>
            <a:r>
              <a:rPr lang="ru-RU" sz="1100" dirty="0" smtClean="0">
                <a:solidFill>
                  <a:prstClr val="black"/>
                </a:solidFill>
                <a:latin typeface="Muller Narrow ExtraBold" panose="00000900000000000000" pitchFamily="50" charset="-52"/>
              </a:rPr>
              <a:t>реализации антикоррупционной </a:t>
            </a:r>
            <a:r>
              <a:rPr lang="ru-RU" sz="1100" dirty="0">
                <a:solidFill>
                  <a:prstClr val="black"/>
                </a:solidFill>
                <a:latin typeface="Muller Narrow ExtraBold" panose="00000900000000000000" pitchFamily="50" charset="-52"/>
              </a:rPr>
              <a:t>политики в Мурманской области </a:t>
            </a:r>
          </a:p>
        </p:txBody>
      </p:sp>
      <p:sp>
        <p:nvSpPr>
          <p:cNvPr id="137" name="Скругленный прямоугольник 136">
            <a:extLst/>
          </p:cNvPr>
          <p:cNvSpPr/>
          <p:nvPr/>
        </p:nvSpPr>
        <p:spPr>
          <a:xfrm>
            <a:off x="6465456" y="6303018"/>
            <a:ext cx="935038" cy="515000"/>
          </a:xfrm>
          <a:prstGeom prst="roundRect">
            <a:avLst/>
          </a:prstGeom>
          <a:solidFill>
            <a:schemeClr val="accent5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0,0</a:t>
            </a:r>
            <a:endParaRPr lang="ru-RU" dirty="0">
              <a:solidFill>
                <a:srgbClr val="F05A28"/>
              </a:solidFill>
            </a:endParaRPr>
          </a:p>
        </p:txBody>
      </p:sp>
      <p:sp>
        <p:nvSpPr>
          <p:cNvPr id="138" name="Скругленный прямоугольник 137">
            <a:extLst/>
          </p:cNvPr>
          <p:cNvSpPr/>
          <p:nvPr/>
        </p:nvSpPr>
        <p:spPr>
          <a:xfrm>
            <a:off x="1081389" y="4727923"/>
            <a:ext cx="1014856" cy="666272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16,0</a:t>
            </a:r>
            <a:endParaRPr lang="ru-RU" dirty="0"/>
          </a:p>
        </p:txBody>
      </p:sp>
      <p:sp>
        <p:nvSpPr>
          <p:cNvPr id="139" name="Скругленный прямоугольник 138">
            <a:extLst/>
          </p:cNvPr>
          <p:cNvSpPr/>
          <p:nvPr/>
        </p:nvSpPr>
        <p:spPr>
          <a:xfrm>
            <a:off x="6442631" y="4738881"/>
            <a:ext cx="959391" cy="591401"/>
          </a:xfrm>
          <a:prstGeom prst="roundRect">
            <a:avLst/>
          </a:prstGeom>
          <a:solidFill>
            <a:schemeClr val="accent5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0,8</a:t>
            </a:r>
            <a:endParaRPr lang="ru-RU" dirty="0">
              <a:solidFill>
                <a:srgbClr val="F05A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524974" y="62798"/>
            <a:ext cx="99597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2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                       ГП «ГОСУДАРСТВЕННОЕ УПРАВЛЕНИЕ И ГРАЖДАНСКОЕ ОБЩЕСТВО»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2" charset="0"/>
              <a:ea typeface="+mn-ea"/>
              <a:cs typeface="+mn-cs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9246559" y="-101852"/>
            <a:ext cx="3454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ExtraBold" pitchFamily="50" charset="-52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Times New Roman" panose="02020603050405020304" pitchFamily="18" charset="0"/>
              </a:rPr>
              <a:t>ППМО от 30.09.2013 № 555-ПП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ExtraBold" pitchFamily="50" charset="-52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FC6EA9-0C90-458B-AA00-894FE4ED635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317781" y="959506"/>
            <a:ext cx="11604061" cy="2329780"/>
            <a:chOff x="444961" y="2855896"/>
            <a:chExt cx="6322550" cy="2390388"/>
          </a:xfrm>
        </p:grpSpPr>
        <p:sp>
          <p:nvSpPr>
            <p:cNvPr id="97" name="Прямоугольник 96"/>
            <p:cNvSpPr/>
            <p:nvPr/>
          </p:nvSpPr>
          <p:spPr>
            <a:xfrm>
              <a:off x="951349" y="4876952"/>
              <a:ext cx="237435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Arial" pitchFamily="34" charset="0"/>
              </a:endParaRPr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628514" y="2855896"/>
              <a:ext cx="5915881" cy="2140139"/>
            </a:xfrm>
            <a:prstGeom prst="roundRect">
              <a:avLst>
                <a:gd name="adj" fmla="val 11961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dirty="0" smtClean="0">
                  <a:solidFill>
                    <a:schemeClr val="bg1"/>
                  </a:solidFill>
                  <a:latin typeface="Muller Narrow Light"/>
                  <a:cs typeface="Times New Roman" pitchFamily="18" charset="0"/>
                </a:rPr>
                <a:t>Цель</a:t>
              </a:r>
              <a:r>
                <a:rPr lang="ru-RU" sz="2400" dirty="0" smtClean="0">
                  <a:solidFill>
                    <a:schemeClr val="bg1"/>
                  </a:solidFill>
                  <a:latin typeface="Muller Narrow Light"/>
                  <a:cs typeface="Times New Roman" pitchFamily="18" charset="0"/>
                </a:rPr>
                <a:t> - Создание </a:t>
              </a:r>
              <a:r>
                <a:rPr lang="ru-RU" sz="2400" dirty="0">
                  <a:solidFill>
                    <a:schemeClr val="bg1"/>
                  </a:solidFill>
                  <a:latin typeface="Muller Narrow Light"/>
                  <a:cs typeface="Times New Roman" pitchFamily="18" charset="0"/>
                </a:rPr>
                <a:t>условий для обеспечения эффективного государственного и муниципального управления</a:t>
              </a:r>
            </a:p>
            <a:p>
              <a:pPr marR="0" indent="0" defTabSz="91440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ru-RU" sz="2400" dirty="0">
                <a:solidFill>
                  <a:prstClr val="black"/>
                </a:solidFill>
                <a:latin typeface="Muller Narrow Light"/>
                <a:cs typeface="Times New Roman" pitchFamily="18" charset="0"/>
              </a:endParaRPr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444961" y="2919103"/>
              <a:ext cx="6322550" cy="320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23" name="Скругленный прямоугольник 122"/>
          <p:cNvSpPr/>
          <p:nvPr/>
        </p:nvSpPr>
        <p:spPr>
          <a:xfrm>
            <a:off x="654664" y="3252614"/>
            <a:ext cx="3813642" cy="3176465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</a:t>
            </a:r>
            <a:r>
              <a:rPr lang="ru-RU" sz="1600" dirty="0">
                <a:latin typeface="Muller Narrow Light" panose="00000400000000000000" pitchFamily="50" charset="-52"/>
              </a:rPr>
              <a:t> эффективности мер по противодействию коррупции в исполнительных органах государственной власти Мурманской области.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показатели программы:</a:t>
            </a:r>
          </a:p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Доля граждан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столкнувшихся с проявлениями коррупции.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 этапы реализации подпрограммы: </a:t>
            </a:r>
            <a:r>
              <a:rPr lang="ru-RU" sz="1600" b="1" dirty="0">
                <a:latin typeface="Muller Narrow Light" panose="00000400000000000000" pitchFamily="50" charset="-52"/>
              </a:rPr>
              <a:t>2014-2020 </a:t>
            </a:r>
            <a:r>
              <a:rPr lang="ru-RU" sz="2000" b="1" dirty="0">
                <a:latin typeface="Muller Narrow Light" panose="00000400000000000000" pitchFamily="50" charset="-52"/>
              </a:rPr>
              <a:t>годы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ller Narrow Light" panose="00000400000000000000" pitchFamily="50" charset="-52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939881" y="6538286"/>
            <a:ext cx="2941549" cy="483754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Ответственный исполнитель – Аппарат Правительства Мурманской области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85123" y="3321041"/>
            <a:ext cx="3327662" cy="3108038"/>
          </a:xfrm>
          <a:prstGeom prst="roundRect">
            <a:avLst>
              <a:gd name="adj" fmla="val 1217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chemeClr val="tx1"/>
                </a:solidFill>
                <a:latin typeface="Muller Narrow Light"/>
                <a:cs typeface="Times New Roman" pitchFamily="18" charset="0"/>
              </a:rPr>
              <a:t>Приоритетами государственной политики в сфере реализации государственной программы являются: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- противодействие </a:t>
            </a:r>
            <a:r>
              <a:rPr lang="ru-RU" sz="1200" dirty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коррупции, прежде всего </a:t>
            </a: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</a:b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за </a:t>
            </a:r>
            <a:r>
              <a:rPr lang="ru-RU" sz="1200" dirty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счет создания условий, затрудняющих возможность коррупционного поведения </a:t>
            </a: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</a:b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и </a:t>
            </a:r>
            <a:r>
              <a:rPr lang="ru-RU" sz="1200" dirty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обеспечивающих снижение уровня </a:t>
            </a: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коррупции;</a:t>
            </a:r>
            <a:endParaRPr lang="ru-RU" sz="1200" dirty="0">
              <a:solidFill>
                <a:prstClr val="black"/>
              </a:solidFill>
              <a:latin typeface="Muller Narrow Light"/>
              <a:cs typeface="Times New Roman" pitchFamily="18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- совершенствование </a:t>
            </a:r>
            <a:r>
              <a:rPr lang="ru-RU" sz="1200" dirty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антикоррупционных </a:t>
            </a: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механизмов;</a:t>
            </a:r>
            <a:endParaRPr lang="ru-RU" sz="1200" dirty="0">
              <a:solidFill>
                <a:prstClr val="black"/>
              </a:solidFill>
              <a:latin typeface="Muller Narrow Light"/>
              <a:cs typeface="Times New Roman" pitchFamily="18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- повышение </a:t>
            </a:r>
            <a:r>
              <a:rPr lang="ru-RU" sz="1200" dirty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правовой культуры населения региона и широкое привлечение граждан </a:t>
            </a: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</a:b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к </a:t>
            </a:r>
            <a:r>
              <a:rPr lang="ru-RU" sz="1200" dirty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противодействию </a:t>
            </a: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коррупции</a:t>
            </a:r>
            <a:r>
              <a:rPr lang="ru-RU" sz="1200" dirty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60700" y="3252615"/>
            <a:ext cx="6118225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00140" y="3352642"/>
            <a:ext cx="687878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300" dirty="0" smtClean="0">
                <a:latin typeface="Times New Roman" panose="02020603050405020304" pitchFamily="18" charset="0"/>
              </a:rPr>
              <a:t> </a:t>
            </a:r>
            <a:endParaRPr lang="ru-RU" sz="2400" dirty="0">
              <a:latin typeface="Muller Narrow Light"/>
              <a:cs typeface="Times New Roman" pitchFamily="18" charset="0"/>
            </a:endParaRPr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174831482"/>
              </p:ext>
            </p:extLst>
          </p:nvPr>
        </p:nvGraphicFramePr>
        <p:xfrm>
          <a:off x="8107872" y="3368614"/>
          <a:ext cx="3477089" cy="2944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572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>
            <a:extLst/>
          </p:cNvPr>
          <p:cNvSpPr/>
          <p:nvPr/>
        </p:nvSpPr>
        <p:spPr>
          <a:xfrm>
            <a:off x="-800" y="524649"/>
            <a:ext cx="12236450" cy="6347666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19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Скругленный прямоугольник 57">
            <a:extLst/>
          </p:cNvPr>
          <p:cNvSpPr/>
          <p:nvPr/>
        </p:nvSpPr>
        <p:spPr>
          <a:xfrm rot="5400000">
            <a:off x="3649156" y="-1500280"/>
            <a:ext cx="425013" cy="4690098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Скругленный прямоугольник 99">
            <a:extLst/>
          </p:cNvPr>
          <p:cNvSpPr/>
          <p:nvPr/>
        </p:nvSpPr>
        <p:spPr>
          <a:xfrm rot="5400000">
            <a:off x="9263319" y="-1680906"/>
            <a:ext cx="425013" cy="5070401"/>
          </a:xfrm>
          <a:prstGeom prst="roundRect">
            <a:avLst/>
          </a:prstGeom>
          <a:solidFill>
            <a:srgbClr val="F05A2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  <a:ea typeface="+mn-ea"/>
              <a:cs typeface="+mn-cs"/>
            </a:endParaRPr>
          </a:p>
        </p:txBody>
      </p:sp>
      <p:sp>
        <p:nvSpPr>
          <p:cNvPr id="101" name="Содержимое 2"/>
          <p:cNvSpPr txBox="1">
            <a:spLocks/>
          </p:cNvSpPr>
          <p:nvPr/>
        </p:nvSpPr>
        <p:spPr bwMode="auto">
          <a:xfrm>
            <a:off x="1704244" y="574514"/>
            <a:ext cx="4294409" cy="52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+mn-cs"/>
              </a:rPr>
              <a:t>СДЕЛАНО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+mn-cs"/>
              </a:rPr>
              <a:t>В 1 КВАРТАЛЕ 2020 Г.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  <a:ea typeface="+mn-ea"/>
              <a:cs typeface="+mn-cs"/>
            </a:endParaRPr>
          </a:p>
        </p:txBody>
      </p:sp>
      <p:sp>
        <p:nvSpPr>
          <p:cNvPr id="54" name="Скругленный прямоугольник 53">
            <a:extLst/>
          </p:cNvPr>
          <p:cNvSpPr/>
          <p:nvPr/>
        </p:nvSpPr>
        <p:spPr>
          <a:xfrm>
            <a:off x="1516612" y="1148309"/>
            <a:ext cx="4921133" cy="1687686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" marR="0" lvl="0" indent="-285750" algn="just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ИСПОЛНЕНИЕ положений УКАЗА ПРЕЗИДЕНТА РОССИЙСКОЙ ФЕДЕРАЦИИ ОТ 15.07.2015 «о МЕРАХ ПО СОВЕРШЕНСТВОВАНИЮ ОРГАНИЗАЦИИ ДЕЯТЕЛЬНОСТИ</a:t>
            </a:r>
            <a:r>
              <a:rPr kumimoji="0" lang="ru-RU" sz="1400" b="0" i="0" u="none" strike="noStrike" kern="120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 В ОБЛАСТИ ПРОТИВОДЕЙСТВИЯ КОРРУПЦИИ»</a:t>
            </a:r>
          </a:p>
          <a:p>
            <a:pPr marR="0" lvl="0" algn="just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cap="all" baseline="0" dirty="0" smtClean="0">
                <a:solidFill>
                  <a:prstClr val="black"/>
                </a:solidFill>
                <a:latin typeface="Muller Narrow Light" pitchFamily="50" charset="-52"/>
              </a:rPr>
              <a:t>(СОЗДАНИЕ</a:t>
            </a:r>
            <a:r>
              <a:rPr lang="ru-RU" sz="1400" cap="all" dirty="0" smtClean="0">
                <a:solidFill>
                  <a:prstClr val="black"/>
                </a:solidFill>
                <a:latin typeface="Muller Narrow Light" pitchFamily="50" charset="-52"/>
              </a:rPr>
              <a:t> ОРГАНА ПО ПРОФИЛАКТИКЕ КОРРУПЦИОННЫХ И ИНЫХ ПРАВОНАРУШЕНИЙ Мурманской области, находящегося в единоличном и прямом подчинении губернатора мурманской области</a:t>
            </a:r>
            <a:r>
              <a:rPr lang="ru-RU" sz="1400" cap="all" baseline="0" dirty="0" smtClean="0">
                <a:solidFill>
                  <a:prstClr val="black"/>
                </a:solidFill>
                <a:latin typeface="Muller Narrow Light" pitchFamily="50" charset="-52"/>
              </a:rPr>
              <a:t>)</a:t>
            </a:r>
            <a:endParaRPr kumimoji="0" lang="ru-RU" sz="1400" b="0" i="0" u="none" strike="noStrike" kern="1200" cap="all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68" name="Скругленный прямоугольник 67">
            <a:extLst/>
          </p:cNvPr>
          <p:cNvSpPr/>
          <p:nvPr/>
        </p:nvSpPr>
        <p:spPr>
          <a:xfrm>
            <a:off x="1516613" y="2877806"/>
            <a:ext cx="4921132" cy="1094868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-228600" algn="just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 </a:t>
            </a:r>
            <a:r>
              <a:rPr lang="ru-RU" sz="1400" cap="all" dirty="0" smtClean="0">
                <a:solidFill>
                  <a:prstClr val="black"/>
                </a:solidFill>
                <a:latin typeface="Muller Narrow Light" pitchFamily="50" charset="-52"/>
              </a:rPr>
              <a:t>- исполнение положений национального плана противодействия коррупции на 2018-2020 годы, утвержденного указом президента российской федерации от 29.06.2018 № 378</a:t>
            </a:r>
            <a:endParaRPr kumimoji="0" lang="ru-RU" sz="1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42" name="Содержимое 2"/>
          <p:cNvSpPr txBox="1">
            <a:spLocks/>
          </p:cNvSpPr>
          <p:nvPr/>
        </p:nvSpPr>
        <p:spPr bwMode="auto">
          <a:xfrm>
            <a:off x="6867525" y="631077"/>
            <a:ext cx="5228272" cy="39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+mn-cs"/>
              </a:rPr>
              <a:t>ПЛАНИРУЕТСЯ  ВО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+mn-cs"/>
              </a:rPr>
              <a:t>КВАРТАЛЕ 2020 Г.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  <a:ea typeface="+mn-ea"/>
              <a:cs typeface="+mn-cs"/>
            </a:endParaRPr>
          </a:p>
        </p:txBody>
      </p:sp>
      <p:sp>
        <p:nvSpPr>
          <p:cNvPr id="44" name="Скругленный прямоугольник 43">
            <a:extLst/>
          </p:cNvPr>
          <p:cNvSpPr/>
          <p:nvPr/>
        </p:nvSpPr>
        <p:spPr>
          <a:xfrm>
            <a:off x="1515622" y="4068069"/>
            <a:ext cx="4922160" cy="1226166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-</a:t>
            </a:r>
            <a:r>
              <a:rPr kumimoji="0" lang="ru-RU" sz="1400" b="0" i="0" u="none" strike="noStrike" kern="120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 Обеспечение приема сведений о доходах, расходах, об имуществе и обязательствах имущественного характера, представляемых лицами, замещающими муниципальные должности</a:t>
            </a:r>
            <a:endParaRPr kumimoji="0" lang="ru-RU" sz="1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38" name="Скругленный прямоугольник 37">
            <a:extLst/>
          </p:cNvPr>
          <p:cNvSpPr/>
          <p:nvPr/>
        </p:nvSpPr>
        <p:spPr>
          <a:xfrm>
            <a:off x="6867525" y="1144764"/>
            <a:ext cx="5228271" cy="984992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indent="-228600" algn="just" defTabSz="917575">
              <a:defRPr/>
            </a:pPr>
            <a:r>
              <a:rPr lang="ru-RU" sz="1400" cap="all">
                <a:solidFill>
                  <a:prstClr val="black"/>
                </a:solidFill>
                <a:latin typeface="Muller Narrow Light" pitchFamily="50" charset="-52"/>
              </a:rPr>
              <a:t>- РАЗРАБОТКА ПРОЕКТА СОГЛАШЕНИЯ О СОТРУДНИЧЕСТВЕ С МУРМАНСКИМ АРКТИЧЕСКИМ ГОСУДАРСТВЕННЫМ УНИВЕРСИТЕТОМ</a:t>
            </a:r>
            <a:endParaRPr lang="ru-RU" sz="1400" cap="all" dirty="0">
              <a:solidFill>
                <a:prstClr val="black"/>
              </a:solidFill>
              <a:latin typeface="Muller Narrow Light" pitchFamily="50" charset="-52"/>
            </a:endParaRPr>
          </a:p>
        </p:txBody>
      </p:sp>
      <p:sp>
        <p:nvSpPr>
          <p:cNvPr id="39" name="Скругленный прямоугольник 38">
            <a:extLst/>
          </p:cNvPr>
          <p:cNvSpPr/>
          <p:nvPr/>
        </p:nvSpPr>
        <p:spPr>
          <a:xfrm>
            <a:off x="6861689" y="3365896"/>
            <a:ext cx="5228271" cy="101253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-228600" algn="just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-</a:t>
            </a:r>
            <a:r>
              <a:rPr kumimoji="0" lang="ru-RU" sz="1400" b="0" i="0" u="none" strike="noStrike" kern="120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 ОСУЩЕСТВЛЕНИЕ КОНТРОЛЯ ЗА СООТВЕТСТВИЕМ РАСХОДОВ, ЛИЦ ЗАМЕЩАЮЩИХ ДОЛЖНОСТИ ГОСУДАРСТВЕННОЙ ГРАЖДАНСКОЙ СЛУЖБЫ ИХ ДОХОДАМ</a:t>
            </a:r>
            <a:endParaRPr kumimoji="0" lang="ru-RU" sz="1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55" name="Скругленный прямоугольник 54">
            <a:extLst/>
          </p:cNvPr>
          <p:cNvSpPr/>
          <p:nvPr/>
        </p:nvSpPr>
        <p:spPr>
          <a:xfrm>
            <a:off x="1515621" y="5360640"/>
            <a:ext cx="4922161" cy="1436635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- Проведение проверок достоверности</a:t>
            </a:r>
            <a:r>
              <a:rPr kumimoji="0" lang="ru-RU" sz="1400" b="0" i="0" u="none" strike="noStrike" kern="120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 и полноты сведений о доходах расходах, об имуществе и обязательствах имущественного характера, представленных лицами замещающими муниципальные должности</a:t>
            </a:r>
            <a:endParaRPr kumimoji="0" lang="ru-RU" sz="1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60" name="Скругленный прямоугольник 59">
            <a:extLst/>
          </p:cNvPr>
          <p:cNvSpPr/>
          <p:nvPr/>
        </p:nvSpPr>
        <p:spPr>
          <a:xfrm>
            <a:off x="6867526" y="4466692"/>
            <a:ext cx="5228270" cy="690785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-228600" algn="just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- ОРГАНИЗАЦИЯ РАБОТЫ ПО</a:t>
            </a:r>
            <a:r>
              <a:rPr kumimoji="0" lang="ru-RU" sz="1400" b="0" i="0" u="none" strike="noStrike" kern="120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 ИНФОРМАИРОВАНИЮ НАСЕЛЕНИЕЯ О ДЕЯТЕЛЬНОСТИ УПРАВЛЕНИЯ (СОЗДАНИЕ И ПОДДЕРЖКА В АКТУАЛЬНОМ СОСТОЯНИИ СТРАНИЦЫ В СОЦИАЛЬНЫХ СЕТЯХ)</a:t>
            </a:r>
            <a:endParaRPr kumimoji="0" lang="ru-RU" sz="1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61" name="Скругленный прямоугольник 60">
            <a:extLst/>
          </p:cNvPr>
          <p:cNvSpPr/>
          <p:nvPr/>
        </p:nvSpPr>
        <p:spPr>
          <a:xfrm>
            <a:off x="6866667" y="2217082"/>
            <a:ext cx="5228271" cy="105692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- АНАЛИЗ СВЕДЕНИЙ О ДОХОДАХ, РАСХОДАХ, ОБ ИМУЩЕСТВЕ И ОБЯЗАТЕЛЬСТВАХ</a:t>
            </a:r>
            <a:r>
              <a:rPr kumimoji="0" lang="ru-RU" sz="1400" b="0" i="0" u="none" strike="noStrike" kern="120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 ИМУЩЕСТВЕННОГО ХАРАКТЕРА, ПРЕДСТАВЛЕННЫХ ЛИЦАМИ, ЗАМЕЩАЮЩИМИ МУНИЦИПАЛЬНЫЕ ДОЛЖНОСТИ В РАМКАХ ДЕКЛАРАЦИОННОЙ КАМПАНИИ 2020 ГОДА</a:t>
            </a:r>
            <a:endParaRPr kumimoji="0" lang="ru-RU" sz="1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28" name="Прямоугольник 36"/>
          <p:cNvSpPr>
            <a:spLocks noChangeArrowheads="1"/>
          </p:cNvSpPr>
          <p:nvPr/>
        </p:nvSpPr>
        <p:spPr bwMode="auto">
          <a:xfrm>
            <a:off x="0" y="6738"/>
            <a:ext cx="12312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О КЛЮЧЕВЫХ РЕЗУЛЬТАТАХ УПРАВЛЕНИЯ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2" charset="0"/>
              <a:ea typeface="+mn-ea"/>
              <a:cs typeface="+mn-cs"/>
            </a:endParaRPr>
          </a:p>
        </p:txBody>
      </p:sp>
      <p:sp>
        <p:nvSpPr>
          <p:cNvPr id="31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4</a:t>
            </a:r>
          </a:p>
        </p:txBody>
      </p:sp>
      <p:sp>
        <p:nvSpPr>
          <p:cNvPr id="33" name="TextBox 32"/>
          <p:cNvSpPr txBox="1"/>
          <p:nvPr/>
        </p:nvSpPr>
        <p:spPr>
          <a:xfrm rot="16200000">
            <a:off x="-2491471" y="3146216"/>
            <a:ext cx="6175924" cy="1145645"/>
          </a:xfrm>
          <a:prstGeom prst="roundRect">
            <a:avLst/>
          </a:prstGeom>
          <a:solidFill>
            <a:srgbClr val="F05A28"/>
          </a:solidFill>
          <a:ln>
            <a:solidFill>
              <a:srgbClr val="F05A28"/>
            </a:solidFill>
          </a:ln>
        </p:spPr>
        <p:txBody>
          <a:bodyPr wrap="square" lIns="111072" tIns="55536" rIns="111072" bIns="55536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Times New Roman" pitchFamily="18" charset="0"/>
              </a:rPr>
              <a:t>ЦЕЛЬ –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Times New Roman" pitchFamily="18" charset="0"/>
              </a:rPr>
              <a:t> создание условий для обеспечения эффективного государственного и муниципального управления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  <a:ea typeface="+mn-ea"/>
              <a:cs typeface="Times New Roman" pitchFamily="18" charset="0"/>
            </a:endParaRPr>
          </a:p>
        </p:txBody>
      </p:sp>
      <p:sp>
        <p:nvSpPr>
          <p:cNvPr id="27" name="Скругленный прямоугольник 26">
            <a:extLst/>
          </p:cNvPr>
          <p:cNvSpPr/>
          <p:nvPr/>
        </p:nvSpPr>
        <p:spPr>
          <a:xfrm>
            <a:off x="6866667" y="5213724"/>
            <a:ext cx="5245961" cy="1593276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228600" algn="just" defTabSz="917575"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anose="00000400000000000000" pitchFamily="50" charset="-52"/>
              </a:rPr>
              <a:t>- АНАЛИЗ ЗАКУПОЧНЫХ ПРОЦЕДУР, ПРИВЛЕЧЕНИЯ ИСПОЛНИТЕЛЕЙ ГОСУДАРСТВЕННЫХ КОНТРАКТОВ, В ТОМ ЧИСЛЕ, ОСУЩЕСТВЛЯЕМЫХ ЧЕРЕЗ ПОДВЕДОМСТВЕННЫЕ ИСПОЛНИТЕЛЬНЫМ ОРГАНАМ ГОСУДАРСТВЕННОЙ ВЛАСТИ МУРМАНСКОЙ ОБЛАСТИ УЧРЕЖДЕНИЯ, </a:t>
            </a:r>
            <a:r>
              <a:rPr lang="ru-RU" sz="1400" dirty="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t>В СФЕРЕ </a:t>
            </a:r>
            <a:r>
              <a:rPr lang="ru-RU" sz="1400" dirty="0">
                <a:solidFill>
                  <a:schemeClr val="tx1"/>
                </a:solidFill>
                <a:latin typeface="Muller Narrow Light" panose="00000400000000000000" pitchFamily="50" charset="-52"/>
              </a:rPr>
              <a:t>ДОРОЖНОГО СТРОИТЕЛЬСТВА</a:t>
            </a:r>
          </a:p>
          <a:p>
            <a:pPr marL="0" marR="0" lvl="0" indent="-228600" algn="just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442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2697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718517" y="2609711"/>
            <a:ext cx="9108873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Muller Narrow ExtraBold" pitchFamily="2" charset="0"/>
              </a:rPr>
              <a:t>Контактная информация: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Muller Narrow Light" pitchFamily="50" charset="-52"/>
              </a:rPr>
              <a:t>Управление по реализации антикоррупционной политики Мурманской области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Muller Narrow Light" pitchFamily="50" charset="-52"/>
              </a:rPr>
              <a:t>адрес: 183016, г. Мурманск, ул. Софьи Перовской, д. 2,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Muller Narrow Light" pitchFamily="50" charset="-52"/>
              </a:rPr>
              <a:t>тел. 8(8152)486-203,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Muller Narrow Light" pitchFamily="50" charset="-52"/>
              </a:rPr>
              <a:t>ОКПО 43272878, ОГРН 1205100000390,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Muller Narrow Light" pitchFamily="50" charset="-52"/>
              </a:rPr>
              <a:t>ИНН/КПП 5190082583/519001001</a:t>
            </a:r>
            <a:endParaRPr lang="ru-RU" sz="2000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8417940" y="5869387"/>
            <a:ext cx="3749962" cy="1083864"/>
          </a:xfrm>
          <a:prstGeom prst="rect">
            <a:avLst/>
          </a:prstGeom>
          <a:solidFill>
            <a:schemeClr val="accent6">
              <a:lumMod val="20000"/>
              <a:lumOff val="80000"/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1600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anticorrmo.gov-murman.ru</a:t>
            </a:r>
            <a:endParaRPr lang="ru-RU" sz="1600" dirty="0" smtClean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ru-RU" sz="1800" dirty="0">
              <a:solidFill>
                <a:schemeClr val="bg1"/>
              </a:solidFill>
              <a:effectLst/>
              <a:latin typeface="Muller Narrow Light" pitchFamily="50" charset="-52"/>
              <a:ea typeface="Calibri"/>
              <a:cs typeface="Times New Roman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110" y="6361587"/>
            <a:ext cx="2355277" cy="36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410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равительство МО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000000"/>
      </a:accent2>
      <a:accent3>
        <a:srgbClr val="282828"/>
      </a:accent3>
      <a:accent4>
        <a:srgbClr val="EBEBEB"/>
      </a:accent4>
      <a:accent5>
        <a:srgbClr val="F05A28"/>
      </a:accent5>
      <a:accent6>
        <a:srgbClr val="0082C8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7451</TotalTime>
  <Words>523</Words>
  <Application>Microsoft Office PowerPoint</Application>
  <PresentationFormat>Произвольный</PresentationFormat>
  <Paragraphs>88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Muller Narrow ExtraBold</vt:lpstr>
      <vt:lpstr>Muller Narrow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Гринник С.А.</cp:lastModifiedBy>
  <cp:revision>606</cp:revision>
  <cp:lastPrinted>2020-12-17T11:09:42Z</cp:lastPrinted>
  <dcterms:created xsi:type="dcterms:W3CDTF">2019-09-18T12:34:40Z</dcterms:created>
  <dcterms:modified xsi:type="dcterms:W3CDTF">2022-04-15T11:36:21Z</dcterms:modified>
</cp:coreProperties>
</file>