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12" r:id="rId4"/>
    <p:sldId id="314" r:id="rId5"/>
    <p:sldId id="318" r:id="rId6"/>
    <p:sldId id="319" r:id="rId7"/>
    <p:sldId id="313" r:id="rId8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kern="1200" dirty="0" smtClean="0">
                <a:solidFill>
                  <a:schemeClr val="tx1"/>
                </a:solidFill>
                <a:latin typeface="Muller Narrow Light"/>
                <a:ea typeface="+mn-ea"/>
                <a:cs typeface="Times New Roman" pitchFamily="18" charset="0"/>
              </a:rPr>
              <a:t>Динамика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Muller Narrow Light"/>
                <a:ea typeface="+mn-ea"/>
                <a:cs typeface="Times New Roman" pitchFamily="18" charset="0"/>
              </a:rPr>
              <a:t>исполнения ГП</a:t>
            </a:r>
            <a:endParaRPr lang="ru-RU" sz="1600" b="1" i="0" u="none" strike="noStrike" kern="1200" baseline="0" dirty="0">
              <a:solidFill>
                <a:schemeClr val="tx1"/>
              </a:solidFill>
              <a:latin typeface="Muller Narrow Light"/>
              <a:ea typeface="+mn-ea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31274113047400132"/>
          <c:w val="0.96248568362968479"/>
          <c:h val="0.5510187004414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2.1914883398152882E-2"/>
                  <c:y val="1.55705758331567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16,5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2.6310391297024631E-3"/>
                </c:manualLayout>
              </c:layout>
              <c:tx>
                <c:rich>
                  <a:bodyPr/>
                  <a:lstStyle/>
                  <a:p>
                    <a:fld id="{0FB0B3E3-BB79-41FE-8F3B-711D43FA8E00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0.75081</cdr:x>
      <cdr:y>0.09388</cdr:y>
    </cdr:from>
    <cdr:to>
      <cdr:x>0.9771</cdr:x>
      <cdr:y>0.29265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0645" y="276416"/>
          <a:ext cx="786833" cy="58526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5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9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3. ИСПОЛНЕНИЕ за </a:t>
            </a:r>
            <a:r>
              <a:rPr lang="ru-RU" sz="1600" b="1" cap="all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3</a:t>
            </a:r>
            <a:r>
              <a:rPr lang="ru-RU" sz="16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4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2020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ДОЛГОВ АРТЕМ НИКОЛАЕВИЧ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3 КВАРТАЛ 2020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2407117" y="6303018"/>
            <a:ext cx="3334327" cy="55049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Антикоррупционное просвещение и пропаганда антикоррупционного поведения </a:t>
            </a:r>
            <a:endParaRPr lang="ru-RU" sz="1100" dirty="0" smtClean="0">
              <a:solidFill>
                <a:schemeClr val="tx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1083195" y="5519033"/>
            <a:ext cx="1014856" cy="587656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2407117" y="5519033"/>
            <a:ext cx="3334327" cy="58765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Противодействие </a:t>
            </a:r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коррупции в исполнительных органах государственной власти Мурманской области, мониторинг состояния коррупции </a:t>
            </a:r>
            <a:endParaRPr lang="ru-RU" sz="1700" dirty="0">
              <a:solidFill>
                <a:schemeClr val="tx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8" y="1241001"/>
            <a:ext cx="2231966" cy="244830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от 17.12.2019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№ </a:t>
            </a:r>
            <a:r>
              <a:rPr lang="ru-RU" sz="1600" b="1" dirty="0">
                <a:solidFill>
                  <a:srgbClr val="0070C0"/>
                </a:solidFill>
                <a:latin typeface="Muller Narrow ExtraBold" pitchFamily="50" charset="-52"/>
              </a:rPr>
              <a:t>2439-01-ЗМО </a:t>
            </a: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на 2020 год </a:t>
            </a:r>
            <a:b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и на плановый период 2021 и 2022 годов»</a:t>
            </a:r>
            <a:endParaRPr lang="ru-RU" sz="1600" b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2464185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7,9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5"/>
                <a:ext cx="1216795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16,5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6"/>
                <a:ext cx="1088537" cy="100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2020 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00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3 кв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. 2020 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16337" y="2208461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47,96%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1083194" y="6303019"/>
            <a:ext cx="1014857" cy="550492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2407117" y="3778692"/>
            <a:ext cx="3334327" cy="70120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707040" y="5519034"/>
            <a:ext cx="3334327" cy="6004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Противодействие коррупции в исполнительных органах государственной власти Мурманской области, мониторинг состояния коррупции </a:t>
            </a: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707043" y="6303019"/>
            <a:ext cx="3334327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Антикоррупционное просвещение и пропаганда антикоррупционного поведения </a:t>
            </a:r>
            <a:endParaRPr lang="ru-RU" sz="1100" dirty="0">
              <a:solidFill>
                <a:schemeClr val="tx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441103" y="5515288"/>
            <a:ext cx="959391" cy="59140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7707043" y="3747176"/>
            <a:ext cx="3334327" cy="70120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2407117" y="4737001"/>
            <a:ext cx="3334327" cy="666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11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в 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717673" y="4716908"/>
            <a:ext cx="3334327" cy="61337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11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по реализации антикоррупционной политики 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465456" y="6303018"/>
            <a:ext cx="935038" cy="515000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1081389" y="4727923"/>
            <a:ext cx="1014856" cy="666272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16,0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442631" y="4738881"/>
            <a:ext cx="959391" cy="59140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7,9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30.09.2013 № 555-ПП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2140139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3252614"/>
            <a:ext cx="3813642" cy="3176465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>
                <a:latin typeface="Muller Narrow Light" panose="00000400000000000000" pitchFamily="50" charset="-52"/>
              </a:rPr>
              <a:t>2014-2020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39881" y="6538286"/>
            <a:ext cx="2941549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85123" y="3321041"/>
            <a:ext cx="3327662" cy="3108038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Muller Narrow Light"/>
                <a:cs typeface="Times New Roman" pitchFamily="18" charset="0"/>
              </a:rPr>
              <a:t>Приоритетами государственной политики в сфере реализации государственной программы являются: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противодействие </a:t>
            </a:r>
            <a:r>
              <a:rPr lang="ru-RU" sz="12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коррупции, прежде всего за счет создания условий, затрудняющих возможность коррупционного поведения и обеспечивающих снижение уровня </a:t>
            </a:r>
            <a:r>
              <a:rPr lang="ru-RU" sz="12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коррупции;</a:t>
            </a:r>
            <a:endParaRPr lang="ru-RU" sz="1200" dirty="0">
              <a:solidFill>
                <a:prstClr val="black"/>
              </a:solidFill>
              <a:latin typeface="Muller Narrow Light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совершенствование </a:t>
            </a:r>
            <a:r>
              <a:rPr lang="ru-RU" sz="12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антикоррупционных </a:t>
            </a:r>
            <a:r>
              <a:rPr lang="ru-RU" sz="12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механизмов;</a:t>
            </a:r>
            <a:endParaRPr lang="ru-RU" sz="1200" dirty="0">
              <a:solidFill>
                <a:prstClr val="black"/>
              </a:solidFill>
              <a:latin typeface="Muller Narrow Light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повышение </a:t>
            </a:r>
            <a:r>
              <a:rPr lang="ru-RU" sz="12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правовой культуры населения региона и широкое привлечение граждан к противодействию </a:t>
            </a:r>
            <a:r>
              <a:rPr lang="ru-RU" sz="12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</a:t>
            </a:r>
            <a:r>
              <a:rPr lang="ru-RU" sz="12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0921947"/>
              </p:ext>
            </p:extLst>
          </p:nvPr>
        </p:nvGraphicFramePr>
        <p:xfrm>
          <a:off x="8107872" y="3368614"/>
          <a:ext cx="3477089" cy="294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-98475" y="14929"/>
            <a:ext cx="12338100" cy="710137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                С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начала образования ОБЩЕСТВЕННОГО СОВЕТА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                                    проведено 2 заседания: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077"/>
            <a:ext cx="11552972" cy="932202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РАБОТА</a:t>
            </a:r>
            <a:r>
              <a:rPr lang="ru-RU" sz="2400" i="1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ОБЩЕСТВЕННОГО СОВЕТА ПРИ УПРАВЛЕНИИ </a:t>
            </a:r>
          </a:p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ПО РЕАЛИЗАЦИИ АНТИКОРРУПЦИОННОЙ ПОЛИТИКИ МУРМАНСКОЙ ОБЛАСТИ</a:t>
            </a:r>
            <a:endParaRPr lang="ru-RU" sz="24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9" y="754903"/>
            <a:ext cx="1190690" cy="850493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71450" y="1197204"/>
            <a:ext cx="5952948" cy="1074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 algn="ctr"/>
            <a:endParaRPr lang="ru-RU" dirty="0" smtClean="0">
              <a:solidFill>
                <a:srgbClr val="0082C8"/>
              </a:solidFill>
              <a:latin typeface="Muller Narrow ExtraBold" pitchFamily="50" charset="-52"/>
            </a:endParaRPr>
          </a:p>
          <a:p>
            <a:pPr lvl="0" algn="ctr"/>
            <a:r>
              <a:rPr lang="ru-RU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ПОЛОЖЕНИЕ </a:t>
            </a:r>
            <a:r>
              <a:rPr lang="ru-RU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ОБ ОБЩЕСТВНЕННОМ СОВЕТЕ ПРИ </a:t>
            </a:r>
            <a:r>
              <a:rPr lang="ru-RU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УПРАВЛЕНИИ УТВЕРЖДЕНО </a:t>
            </a:r>
            <a:r>
              <a:rPr lang="ru-RU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ПРИКАЗОМ </a:t>
            </a:r>
            <a:r>
              <a:rPr lang="ru-RU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  </a:t>
            </a:r>
            <a:r>
              <a:rPr lang="ru-RU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endParaRPr lang="ru-RU" sz="14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  <a:p>
            <a:pPr lvl="0" algn="ctr"/>
            <a:r>
              <a:rPr lang="ru-RU" sz="14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ОТ </a:t>
            </a:r>
            <a:r>
              <a:rPr lang="ru-RU" sz="20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03.06.2020 </a:t>
            </a:r>
            <a:r>
              <a:rPr lang="ru-RU" sz="20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№</a:t>
            </a:r>
            <a:r>
              <a:rPr lang="ru-RU" sz="2000" b="1" dirty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000" dirty="0">
                <a:solidFill>
                  <a:srgbClr val="F05A28"/>
                </a:solidFill>
                <a:latin typeface="Muller Narrow Light" pitchFamily="50" charset="-52"/>
              </a:rPr>
              <a:t>45-ОД</a:t>
            </a: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algn="ctr"/>
            <a:endParaRPr lang="ru-RU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7500" y="3799002"/>
            <a:ext cx="5217180" cy="640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 1. </a:t>
            </a:r>
            <a:r>
              <a:rPr lang="ru-RU" sz="1400" dirty="0">
                <a:solidFill>
                  <a:schemeClr val="accent6"/>
                </a:solidFill>
                <a:latin typeface="Muller Narrow Light" panose="00000400000000000000" pitchFamily="50" charset="-52"/>
              </a:rPr>
              <a:t>О составе, целях, задачах и основных направлениях деятельности Общественного совета при </a:t>
            </a:r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Управлении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500938" y="1066067"/>
            <a:ext cx="4376720" cy="69875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КОЛИЧЕСТВО ЧЛЕНОВ : 6 ЧЕЛОВЕК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6249972" y="2495758"/>
            <a:ext cx="5608714" cy="1484696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Правовая база, состав ОС и другая информация о работе ОС размещена на сайте Управления по реализации антикоррупционной политики Мурманской области</a:t>
            </a:r>
          </a:p>
          <a:p>
            <a:pPr algn="ctr"/>
            <a:r>
              <a:rPr lang="en-US" sz="1600" dirty="0">
                <a:solidFill>
                  <a:srgbClr val="F05A28"/>
                </a:solidFill>
                <a:latin typeface="Muller Narrow Light" pitchFamily="50" charset="-52"/>
              </a:rPr>
              <a:t>https://anticorrmo.gov-murman.ru/activities/anticorr_upr/public_council/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695" y="1208438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7500935" y="1809608"/>
            <a:ext cx="4376719" cy="6413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РЕЗЕРВ КАНДИДАТОВ В ЧЛЕНЫ: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5 ЧЕЛОВЕК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7500" y="4421172"/>
            <a:ext cx="5217180" cy="4053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 2. Избрание </a:t>
            </a:r>
            <a:r>
              <a:rPr lang="ru-RU" sz="1400" dirty="0">
                <a:solidFill>
                  <a:schemeClr val="accent6"/>
                </a:solidFill>
                <a:latin typeface="Muller Narrow Light" panose="00000400000000000000" pitchFamily="50" charset="-52"/>
              </a:rPr>
              <a:t>председателя, заместителя председателя </a:t>
            </a:r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общественного совета при Управлении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7500" y="4826525"/>
            <a:ext cx="5217180" cy="5656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3. Определение </a:t>
            </a:r>
            <a:r>
              <a:rPr lang="ru-RU" sz="1400" dirty="0">
                <a:solidFill>
                  <a:schemeClr val="accent6"/>
                </a:solidFill>
                <a:latin typeface="Muller Narrow Light" panose="00000400000000000000" pitchFamily="50" charset="-52"/>
              </a:rPr>
              <a:t>и утверждение плана и направлений работы </a:t>
            </a:r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общественного совета при Управлении </a:t>
            </a:r>
            <a:r>
              <a:rPr lang="ru-RU" sz="1400" dirty="0">
                <a:solidFill>
                  <a:schemeClr val="accent6"/>
                </a:solidFill>
                <a:latin typeface="Muller Narrow Light" panose="00000400000000000000" pitchFamily="50" charset="-52"/>
              </a:rPr>
              <a:t>в 2020-2021 </a:t>
            </a:r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гг.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10" y="4711393"/>
            <a:ext cx="2834227" cy="2109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67" y="4043017"/>
            <a:ext cx="3250085" cy="243756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72266" y="5392133"/>
            <a:ext cx="5242414" cy="17241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4. Обсуждение результатов декларационной кампании в 2020 году (за 2019)г.</a:t>
            </a:r>
          </a:p>
          <a:p>
            <a:pPr algn="just"/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5. Рассмотрение и утверждение макетов печатной продукции антикоррупционной тематики.</a:t>
            </a:r>
          </a:p>
          <a:p>
            <a:pPr algn="just"/>
            <a:r>
              <a:rPr lang="ru-RU" sz="14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6. Рассмотрение плана мероприятий по организации антикоррупционного просвещения в образовательных учреждения, возможности участия в них членов общественного совета при Управлении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1451" y="2305482"/>
            <a:ext cx="5952947" cy="936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Narrow Light" panose="00000400000000000000" pitchFamily="50" charset="-52"/>
              </a:rPr>
              <a:t>Члены Общественного совета при </a:t>
            </a:r>
            <a:r>
              <a:rPr lang="ru-RU" sz="1400" dirty="0" smtClean="0">
                <a:latin typeface="Muller Narrow Light" panose="00000400000000000000" pitchFamily="50" charset="-52"/>
              </a:rPr>
              <a:t>Управлении </a:t>
            </a:r>
            <a:r>
              <a:rPr lang="ru-RU" sz="1400" dirty="0">
                <a:latin typeface="Muller Narrow Light" panose="00000400000000000000" pitchFamily="50" charset="-52"/>
              </a:rPr>
              <a:t>приняли участие в "круглом столе", который состоялся 25 сентября 2020 года в  Мурманском государственном арктическом </a:t>
            </a:r>
            <a:r>
              <a:rPr lang="ru-RU" sz="1400" dirty="0" smtClean="0">
                <a:latin typeface="Muller Narrow Light" panose="00000400000000000000" pitchFamily="50" charset="-52"/>
              </a:rPr>
              <a:t>университете, а также в </a:t>
            </a:r>
            <a:r>
              <a:rPr lang="ru-RU" sz="1400" dirty="0">
                <a:latin typeface="Muller Narrow Light" panose="00000400000000000000" pitchFamily="50" charset="-52"/>
              </a:rPr>
              <a:t>расширенном заседании Общественной палаты Мурманской </a:t>
            </a:r>
            <a:r>
              <a:rPr lang="ru-RU" sz="1400" dirty="0" smtClean="0">
                <a:latin typeface="Muller Narrow Light" panose="00000400000000000000" pitchFamily="50" charset="-52"/>
              </a:rPr>
              <a:t>области 30 ноября 2020г.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14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-800" y="524649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649156" y="-1500280"/>
            <a:ext cx="42501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263319" y="-1680906"/>
            <a:ext cx="425013" cy="5070401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704244" y="574514"/>
            <a:ext cx="4294409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3 КВАРТАЛЕ 2020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516612" y="1148308"/>
            <a:ext cx="4747525" cy="236785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проанализированы Сведения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 ДОХОДАХ, РАСХОДАХ, ОБ ИМУЩЕСТВЕ И ОБЯЗАТЕЛЬСТВАХ ИМУЩЕСТВЕННОГО ХАРАКТЕРА, ПРЕДСТАВЛЕННЫХ ЛИЦАМИ, ЗАМЕЩАЮЩИМИ ДОЛЖНОСТИ ГОСДУАРСТВЕННОЙ ГРАЖДАСКОЙ СЛУЖБЫ Мурманской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области. По выявленным нарушениям антикоррупционного законодательства назначены проверки. В Советы депутатов муниципальных образований направлены заявления губернатора мурманской области о досрочном сложении полномочий отдельных лиц, замещающих муниципальные должности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67525" y="631077"/>
            <a:ext cx="5228272" cy="3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В 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2020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515622" y="3572409"/>
            <a:ext cx="4748516" cy="132286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проанализирована антикоррупционная работа, проводимая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в организациях подведомственных исполнительным органам государственной власти мурманской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области. По результатам анализа учредителям будет направлена итоговая информация для устранения нарушений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121326" y="1144764"/>
            <a:ext cx="4827033" cy="10825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Подведение итогов исполнения плана основных мероприятий по противодействию коррупции в мурманской области на 2018-2020 годы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516613" y="4951518"/>
            <a:ext cx="4748517" cy="143663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Взаимодействие с образовательными организациями, правоохранительными органами субъекта в части формирования у обучающихся негативного отношения и неприятия коррупции как системного явления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7121326" y="4296426"/>
            <a:ext cx="4827032" cy="69078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завершение проверок инициированных в отношении лиц, замещающих муниципальные должности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121326" y="2317222"/>
            <a:ext cx="4827033" cy="183077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Разработка плана основных мероприятий по противодействию коррупции в мурманской области на 2021-2023 годы, на основании предложений, поступивших от </a:t>
            </a:r>
            <a:r>
              <a:rPr kumimoji="0" lang="ru-RU" sz="1400" b="0" i="0" u="none" strike="noStrike" kern="1200" cap="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иогв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мо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, с учетом мнения общественного совета при управлении и положений протоколов совещательных органов при президенте </a:t>
            </a:r>
            <a:r>
              <a:rPr kumimoji="0" lang="ru-RU" sz="1400" b="0" i="0" u="none" strike="noStrike" kern="1200" cap="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рф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и полномочном представителе президента </a:t>
            </a:r>
            <a:r>
              <a:rPr kumimoji="0" lang="ru-RU" sz="1400" b="0" i="0" u="none" strike="noStrike" kern="1200" cap="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рф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в </a:t>
            </a:r>
            <a:r>
              <a:rPr kumimoji="0" lang="ru-RU" sz="1400" b="0" i="0" u="none" strike="noStrike" kern="1200" cap="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сзфо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0" y="6738"/>
            <a:ext cx="12312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406983" y="3159250"/>
            <a:ext cx="6074328" cy="805126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условий для обеспечения эффективного государственного и муниципального управления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7121325" y="5135636"/>
            <a:ext cx="4827033" cy="15330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Подготовка и проведение мероприятий приуроченных к международному дню борьбы с коррупцией. Проведение прямого эфира на радио с участием руководства управления, сотрудников прокуратуры и следственного управления следственного комитета </a:t>
            </a:r>
            <a:r>
              <a:rPr kumimoji="0" lang="ru-RU" sz="1400" b="0" i="0" u="none" strike="noStrike" kern="1200" cap="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рф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по мурманской области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адрес: 183016, г. Мурманск, ул. Софьи Перовской, д. 2,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7635</TotalTime>
  <Words>753</Words>
  <Application>Microsoft Office PowerPoint</Application>
  <PresentationFormat>Произвольный</PresentationFormat>
  <Paragraphs>113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624</cp:revision>
  <cp:lastPrinted>2020-12-17T11:09:42Z</cp:lastPrinted>
  <dcterms:created xsi:type="dcterms:W3CDTF">2019-09-18T12:34:40Z</dcterms:created>
  <dcterms:modified xsi:type="dcterms:W3CDTF">2022-04-15T11:47:36Z</dcterms:modified>
</cp:coreProperties>
</file>