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56" r:id="rId2"/>
    <p:sldId id="307" r:id="rId3"/>
    <p:sldId id="312" r:id="rId4"/>
    <p:sldId id="314" r:id="rId5"/>
    <p:sldId id="318" r:id="rId6"/>
    <p:sldId id="319" r:id="rId7"/>
    <p:sldId id="313" r:id="rId8"/>
  </p:sldIdLst>
  <p:sldSz cx="12239625" cy="71993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A28"/>
    <a:srgbClr val="000000"/>
    <a:srgbClr val="0082C8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3"/>
    <p:restoredTop sz="94743" autoAdjust="0"/>
  </p:normalViewPr>
  <p:slideViewPr>
    <p:cSldViewPr snapToGrid="0" snapToObjects="1">
      <p:cViewPr varScale="1">
        <p:scale>
          <a:sx n="101" d="100"/>
          <a:sy n="101" d="100"/>
        </p:scale>
        <p:origin x="984" y="108"/>
      </p:cViewPr>
      <p:guideLst>
        <p:guide orient="horz" pos="2267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/>
              <a:t>Динамика </a:t>
            </a:r>
            <a:br>
              <a:rPr lang="ru-RU" sz="1400"/>
            </a:br>
            <a:r>
              <a:rPr lang="ru-RU" sz="1400"/>
              <a:t>исполнения ГП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4803762572657761E-2"/>
          <c:y val="0.31274113047400132"/>
          <c:w val="0.96248568362968479"/>
          <c:h val="0.55101870044148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20,5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6A0-4169-AE52-CA7215122C0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2" formatCode="#,##0.00">
                  <c:v>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58-41F2-B937-08F583E2D8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05A28"/>
            </a:solidFill>
            <a:ln>
              <a:noFill/>
            </a:ln>
            <a:effectLst/>
          </c:spPr>
          <c:invertIfNegative val="1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3,5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6A0-4169-AE52-CA7215122C0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2" formatCode="#,##0.0">
                  <c:v>3.5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2-F558-41F2-B937-08F583E2D80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99153792"/>
        <c:axId val="99155328"/>
      </c:barChart>
      <c:catAx>
        <c:axId val="99153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155328"/>
        <c:crosses val="autoZero"/>
        <c:auto val="1"/>
        <c:lblAlgn val="ctr"/>
        <c:lblOffset val="100"/>
        <c:noMultiLvlLbl val="0"/>
      </c:catAx>
      <c:valAx>
        <c:axId val="991553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915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0.75338</cdr:x>
      <cdr:y>0.02502</cdr:y>
    </cdr:from>
    <cdr:to>
      <cdr:x>0.97967</cdr:x>
      <cdr:y>0.23217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691214" y="73659"/>
          <a:ext cx="808348" cy="609963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C382E16A-013B-4B03-BB88-C3EB903D4321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9B44DE89-3126-4AE0-A5A1-AE1B922D0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44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E0B082EF-BA8F-1D4E-82E9-CEC4553B62C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52450" y="1241425"/>
            <a:ext cx="5692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7122D45D-5942-6A46-ADA1-0B5F8B01E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0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09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617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926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234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543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851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16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468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943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3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330E28-64DD-4339-AC4D-539BB599FF8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725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954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ED6BC-394E-4F60-B45D-34E65CAB5E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899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60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2"/>
            <a:ext cx="9179719" cy="2506427"/>
          </a:xfrm>
        </p:spPr>
        <p:txBody>
          <a:bodyPr anchor="b"/>
          <a:lstStyle>
            <a:lvl1pPr algn="ctr"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409"/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36D5-D654-D24E-A672-F046D980ACFC}" type="datetime1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2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4D-0C2E-054B-B81B-537B2F34D486}" type="datetime1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1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83297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7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999-807F-514F-9C58-CCA0BF735DC9}" type="datetime1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9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386B-C8DA-A64B-8B9C-FD28215BAE07}" type="datetime1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1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0"/>
            <a:ext cx="10556677" cy="2994714"/>
          </a:xfrm>
        </p:spPr>
        <p:txBody>
          <a:bodyPr anchor="b"/>
          <a:lstStyle>
            <a:lvl1pPr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5"/>
            <a:ext cx="10556677" cy="1574849"/>
          </a:xfrm>
        </p:spPr>
        <p:txBody>
          <a:bodyPr/>
          <a:lstStyle>
            <a:lvl1pPr marL="0" indent="0">
              <a:buNone/>
              <a:defRPr sz="2409">
                <a:solidFill>
                  <a:schemeClr val="tx1">
                    <a:tint val="75000"/>
                  </a:schemeClr>
                </a:solidFill>
              </a:defRPr>
            </a:lvl1pPr>
            <a:lvl2pPr marL="458983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7966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6949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593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49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389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288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186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3F2B-851B-E642-8031-1AFDAC0D5D8F}" type="datetime1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06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10B-14BA-2648-9C85-9ACAEDAB5D5C}" type="datetime1">
              <a:rPr lang="ru-RU" smtClean="0"/>
              <a:t>15.04.2022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764832"/>
            <a:ext cx="51779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629749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49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A2F9-A925-7C41-A2F8-8CEFE8397EEF}" type="datetime1">
              <a:rPr lang="ru-RU" smtClean="0"/>
              <a:t>15.04.2022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9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10CD-251B-8D4E-80EC-8EE557DEB270}" type="datetime1">
              <a:rPr lang="ru-RU" smtClean="0"/>
              <a:t>15.04.2022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6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EDD-EB01-004F-A77D-A44AD5F7C663}" type="datetime1">
              <a:rPr lang="ru-RU" smtClean="0"/>
              <a:t>15.04.2022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1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69"/>
            <a:ext cx="6196310" cy="5116178"/>
          </a:xfrm>
        </p:spPr>
        <p:txBody>
          <a:bodyPr/>
          <a:lstStyle>
            <a:lvl1pPr>
              <a:defRPr sz="3212"/>
            </a:lvl1pPr>
            <a:lvl2pPr>
              <a:defRPr sz="2811"/>
            </a:lvl2pPr>
            <a:lvl3pPr>
              <a:defRPr sz="2409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B937-F672-974A-A4F0-0DDE3DA5A3A9}" type="datetime1">
              <a:rPr lang="ru-RU" smtClean="0"/>
              <a:t>15.04.2022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0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69"/>
            <a:ext cx="6196310" cy="5116178"/>
          </a:xfrm>
        </p:spPr>
        <p:txBody>
          <a:bodyPr anchor="t"/>
          <a:lstStyle>
            <a:lvl1pPr marL="0" indent="0">
              <a:buNone/>
              <a:defRPr sz="3212"/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D22D-5E39-8F4C-B7FD-D0F9E543B3CD}" type="datetime1">
              <a:rPr lang="ru-RU" smtClean="0"/>
              <a:t>15.04.2022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8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D3140-0CDD-0A42-841C-3D3BA030B895}" type="datetime1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7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0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4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92" indent="-229492" algn="l" defTabSz="917966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27858" y="1431638"/>
            <a:ext cx="12236928" cy="5382236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99995B-5023-024E-9307-89A9FE434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63" y="343108"/>
            <a:ext cx="3429532" cy="100868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164123" y="2283042"/>
            <a:ext cx="1166250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Бюджет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УПРАВЛЕНИЯ ПО РЕАЛИЗАЦИИ АНТИКОРРУПЦИОННОЙ ПОЛИТИКИ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мурманской области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для граждан</a:t>
            </a:r>
            <a:endParaRPr lang="ru-RU" sz="40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4913746" y="5698227"/>
            <a:ext cx="4655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ВЫПУСК  5. ИСПОЛНЕНИЕ за </a:t>
            </a:r>
            <a:r>
              <a:rPr lang="ru-RU" sz="1600" b="1" cap="all" dirty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1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</a:t>
            </a:r>
            <a:r>
              <a:rPr lang="ru-RU" sz="14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кв.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2021 </a:t>
            </a:r>
            <a:r>
              <a:rPr lang="ru-RU" sz="14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года</a:t>
            </a:r>
            <a:endParaRPr lang="ru-RU" sz="16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81C3AE-0D68-2849-9510-C16D4079645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257309" y="5567102"/>
            <a:ext cx="535423" cy="38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446918" y="1278754"/>
            <a:ext cx="11552972" cy="986123"/>
          </a:xfrm>
          <a:prstGeom prst="roundRect">
            <a:avLst/>
          </a:prstGeom>
          <a:solidFill>
            <a:srgbClr val="F05A28"/>
          </a:solidFill>
          <a:ln w="12700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81121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35" name="Прямоугольник 36"/>
          <p:cNvSpPr>
            <a:spLocks noChangeArrowheads="1"/>
          </p:cNvSpPr>
          <p:nvPr/>
        </p:nvSpPr>
        <p:spPr bwMode="auto">
          <a:xfrm>
            <a:off x="220170" y="122238"/>
            <a:ext cx="11509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Muller Narrow Light" pitchFamily="2" charset="0"/>
              </a:rPr>
              <a:t>СТРУКТУРА УПРАВЛЕНИЯ ПО РЕАЛИЗАЦИИ АНТИКОРРУПЦИОННОЙ ПОЛИТИКИ МУРМАНСКОЙ ОБЛАСТИ</a:t>
            </a:r>
            <a:endParaRPr lang="ru-RU" sz="2400" b="1" dirty="0">
              <a:latin typeface="Muller Narrow Light" pitchFamily="2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1DFB1CA-21A1-2245-B207-195CB8EF8C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059" y="1364313"/>
            <a:ext cx="815004" cy="815004"/>
          </a:xfrm>
          <a:prstGeom prst="rect">
            <a:avLst/>
          </a:prstGeom>
        </p:spPr>
      </p:pic>
      <p:sp>
        <p:nvSpPr>
          <p:cNvPr id="84" name="Номер слайда 1"/>
          <p:cNvSpPr txBox="1">
            <a:spLocks/>
          </p:cNvSpPr>
          <p:nvPr/>
        </p:nvSpPr>
        <p:spPr bwMode="auto">
          <a:xfrm>
            <a:off x="15949076" y="13168664"/>
            <a:ext cx="2166633" cy="2553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1495081" y="1512415"/>
            <a:ext cx="9213439" cy="88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algn="ctr" defTabSz="917575">
              <a:buFont typeface="Arial" charset="0"/>
              <a:buNone/>
            </a:pPr>
            <a:r>
              <a:rPr lang="ru-RU" sz="1600" dirty="0">
                <a:solidFill>
                  <a:schemeClr val="bg1"/>
                </a:solidFill>
                <a:latin typeface="Muller Narrow ExtraBold" panose="00000900000000000000" pitchFamily="50" charset="-52"/>
              </a:rPr>
              <a:t>ПОЛОЖЕНИЕ </a:t>
            </a: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ОБ УПРАВЛЕНИИ ПО РЕАЛИЗАЦИИ АНТИКОРРУПЦИОННОЙ ПОЛИТИКИ </a:t>
            </a:r>
            <a:b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</a:b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МУРМАНСКОЙ </a:t>
            </a: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ОБЛАСТИ </a:t>
            </a:r>
            <a:endParaRPr lang="ru-RU" sz="1600" dirty="0" smtClean="0">
              <a:solidFill>
                <a:schemeClr val="bg1"/>
              </a:solidFill>
              <a:latin typeface="Muller Narrow ExtraBold" pitchFamily="50" charset="-52"/>
            </a:endParaRPr>
          </a:p>
          <a:p>
            <a:pPr marL="228600" indent="-228600" algn="ctr" defTabSz="917575">
              <a:buFont typeface="Arial" charset="0"/>
              <a:buNone/>
            </a:pPr>
            <a:r>
              <a:rPr lang="ru-RU" sz="14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(Утверждено постановлением Правительства Мурманской области от 15.11.2019 </a:t>
            </a:r>
            <a:r>
              <a:rPr lang="ru-RU" sz="1400" dirty="0">
                <a:solidFill>
                  <a:schemeClr val="bg1"/>
                </a:solidFill>
                <a:latin typeface="Muller Narrow ExtraBold" panose="00000900000000000000" pitchFamily="50" charset="-52"/>
              </a:rPr>
              <a:t>№ </a:t>
            </a:r>
            <a:r>
              <a:rPr lang="ru-RU" sz="14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511-ПП)</a:t>
            </a:r>
            <a:r>
              <a:rPr lang="ru-RU" sz="1400" dirty="0">
                <a:solidFill>
                  <a:schemeClr val="bg1"/>
                </a:solidFill>
                <a:latin typeface="Muller Narrow ExtraBold" pitchFamily="50" charset="-52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Muller Narrow ExtraBold" pitchFamily="50" charset="-52"/>
              </a:rPr>
            </a:br>
            <a:endParaRPr lang="ru-RU" sz="14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1040" y="1561526"/>
            <a:ext cx="498868" cy="498868"/>
          </a:xfrm>
          <a:prstGeom prst="rect">
            <a:avLst/>
          </a:prstGeom>
        </p:spPr>
      </p:pic>
      <p:sp>
        <p:nvSpPr>
          <p:cNvPr id="53" name="Скругленный прямоугольник 52">
            <a:extLst/>
          </p:cNvPr>
          <p:cNvSpPr/>
          <p:nvPr/>
        </p:nvSpPr>
        <p:spPr>
          <a:xfrm>
            <a:off x="922036" y="5130906"/>
            <a:ext cx="3124609" cy="129150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СЕКТОР ПРОТИВОДЕЙСТВИЯ КОРРУПЦИИ В ОРГАНАХ ГОСУДАРСТВЕННОЙ ВЛАСТИ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58" name="Скругленный прямоугольник 57">
            <a:extLst/>
          </p:cNvPr>
          <p:cNvSpPr/>
          <p:nvPr/>
        </p:nvSpPr>
        <p:spPr>
          <a:xfrm>
            <a:off x="1990906" y="2612063"/>
            <a:ext cx="8036801" cy="83611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НАЧАЛЬНИК УПРАВЛЕНИЯ  ПО РЕАЛИЗАЦИИ АНТИКОРРУПЦИОННОЙ ПОЛИТИКИ МУРМАНСКОЙ ОБЛАСТИ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ДОЛГОВ АРТЕМ НИКОЛАЕВИЧ</a:t>
            </a:r>
            <a:endParaRPr lang="ru-RU" sz="1600" dirty="0">
              <a:solidFill>
                <a:srgbClr val="F05A2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83" name="Скругленный прямоугольник 82">
            <a:extLst/>
          </p:cNvPr>
          <p:cNvSpPr/>
          <p:nvPr/>
        </p:nvSpPr>
        <p:spPr>
          <a:xfrm>
            <a:off x="3197400" y="3758647"/>
            <a:ext cx="5731496" cy="84961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ЗАМЕСТИТЕЛЬ НАЧАЛЬНИКА УПРАВЛЕНИЯ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85" name="Скругленный прямоугольник 84">
            <a:extLst/>
          </p:cNvPr>
          <p:cNvSpPr/>
          <p:nvPr/>
        </p:nvSpPr>
        <p:spPr>
          <a:xfrm>
            <a:off x="8031699" y="5024907"/>
            <a:ext cx="3124609" cy="129150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70C0"/>
                </a:solidFill>
                <a:latin typeface="Muller Narrow ExtraBold" panose="00000900000000000000" pitchFamily="50" charset="-52"/>
              </a:rPr>
              <a:t>СЕКТОР ПРОТИВОДЕЙСТВИЯ КОРРУПЦИИ В ОРГАНАХ </a:t>
            </a: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МЕСТНОГО САМОУПРАВЛЕНИЯ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cxnSp>
        <p:nvCxnSpPr>
          <p:cNvPr id="91" name="Прямая соединительная линия 90"/>
          <p:cNvCxnSpPr>
            <a:stCxn id="58" idx="2"/>
          </p:cNvCxnSpPr>
          <p:nvPr/>
        </p:nvCxnSpPr>
        <p:spPr>
          <a:xfrm>
            <a:off x="6009307" y="3448180"/>
            <a:ext cx="0" cy="310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459637" y="4608260"/>
            <a:ext cx="0" cy="522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8630575" y="4608260"/>
            <a:ext cx="0" cy="416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9506256" y="3448180"/>
            <a:ext cx="0" cy="1583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525891" y="3448180"/>
            <a:ext cx="0" cy="1668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6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319536" y="241570"/>
            <a:ext cx="11164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Muller Narrow Light" pitchFamily="2" charset="0"/>
              </a:rPr>
              <a:t>СВЕДЕНИЯ О </a:t>
            </a:r>
            <a:r>
              <a:rPr lang="ru-RU" sz="2400" dirty="0" smtClean="0">
                <a:latin typeface="Muller Narrow Light" pitchFamily="2" charset="0"/>
              </a:rPr>
              <a:t>ФИНАНСОВОМ ОБЕСПЕЧЕНИИ ДЕЯТЕЛЬНОСТИ УПРАВЛЕНИЯ</a:t>
            </a:r>
            <a:r>
              <a:rPr lang="en-US" sz="2400" dirty="0" smtClean="0">
                <a:latin typeface="Muller Narrow Light" pitchFamily="2" charset="0"/>
              </a:rPr>
              <a:t/>
            </a:r>
            <a:br>
              <a:rPr lang="en-US" sz="2400" dirty="0" smtClean="0">
                <a:latin typeface="Muller Narrow Light" pitchFamily="2" charset="0"/>
              </a:rPr>
            </a:br>
            <a:r>
              <a:rPr lang="ru-RU" sz="2400" dirty="0" smtClean="0">
                <a:latin typeface="Muller Narrow Light" pitchFamily="2" charset="0"/>
              </a:rPr>
              <a:t>ЗА 1 КВАРТАЛ 2021 ГОДА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41444" y="5316090"/>
            <a:ext cx="61182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8" name="Скругленный прямоугольник 67">
            <a:extLst/>
          </p:cNvPr>
          <p:cNvSpPr/>
          <p:nvPr/>
        </p:nvSpPr>
        <p:spPr>
          <a:xfrm>
            <a:off x="2407117" y="6303018"/>
            <a:ext cx="3334327" cy="550492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100" dirty="0">
                <a:solidFill>
                  <a:srgbClr val="000000"/>
                </a:solidFill>
                <a:latin typeface="Muller Narrow ExtraBold" panose="00000900000000000000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Антикоррупционное просвещение и пропаганда</a:t>
            </a:r>
            <a:endParaRPr lang="ru-RU" sz="1100" dirty="0" smtClean="0">
              <a:solidFill>
                <a:schemeClr val="tx1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70" name="Скругленный прямоугольник 69">
            <a:extLst/>
          </p:cNvPr>
          <p:cNvSpPr/>
          <p:nvPr/>
        </p:nvSpPr>
        <p:spPr>
          <a:xfrm>
            <a:off x="1083195" y="5519033"/>
            <a:ext cx="1014856" cy="587656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0,2</a:t>
            </a:r>
            <a:endParaRPr lang="ru-RU" dirty="0"/>
          </a:p>
        </p:txBody>
      </p:sp>
      <p:sp>
        <p:nvSpPr>
          <p:cNvPr id="42" name="Скругленный прямоугольник 41">
            <a:extLst/>
          </p:cNvPr>
          <p:cNvSpPr/>
          <p:nvPr/>
        </p:nvSpPr>
        <p:spPr>
          <a:xfrm>
            <a:off x="2407117" y="5519033"/>
            <a:ext cx="3334327" cy="58765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1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 Мониторинг состояния коррупции в Мурманской области </a:t>
            </a:r>
            <a:endParaRPr lang="ru-RU" sz="1700" dirty="0">
              <a:solidFill>
                <a:schemeClr val="tx1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9231368" y="1241001"/>
            <a:ext cx="2231966" cy="2448300"/>
          </a:xfrm>
          <a:prstGeom prst="roundRect">
            <a:avLst>
              <a:gd name="adj" fmla="val 2528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rgbClr val="0070C0"/>
                </a:solidFill>
                <a:latin typeface="Muller Narrow ExtraBold" pitchFamily="50" charset="-52"/>
              </a:rPr>
              <a:t>Закон </a:t>
            </a:r>
            <a:br>
              <a:rPr lang="ru-RU" sz="1600" dirty="0" smtClean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600" dirty="0" smtClean="0">
                <a:solidFill>
                  <a:srgbClr val="0070C0"/>
                </a:solidFill>
                <a:latin typeface="Muller Narrow ExtraBold" pitchFamily="50" charset="-52"/>
              </a:rPr>
              <a:t>Мурманской области </a:t>
            </a:r>
            <a:br>
              <a:rPr lang="ru-RU" sz="1600" dirty="0" smtClean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600" dirty="0" smtClean="0">
                <a:solidFill>
                  <a:srgbClr val="0070C0"/>
                </a:solidFill>
                <a:latin typeface="Muller Narrow ExtraBold" pitchFamily="50" charset="-52"/>
              </a:rPr>
              <a:t>от 24.02.2020 </a:t>
            </a:r>
            <a:br>
              <a:rPr lang="ru-RU" sz="1600" dirty="0" smtClean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600" b="1" dirty="0" smtClean="0">
                <a:solidFill>
                  <a:srgbClr val="0070C0"/>
                </a:solidFill>
                <a:latin typeface="Muller Narrow ExtraBold" pitchFamily="50" charset="-52"/>
              </a:rPr>
              <a:t>№ 2585-01-ЗМО </a:t>
            </a:r>
            <a:br>
              <a:rPr lang="ru-RU" sz="1600" b="1" dirty="0" smtClean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600" b="1" dirty="0" smtClean="0">
                <a:solidFill>
                  <a:srgbClr val="0070C0"/>
                </a:solidFill>
                <a:latin typeface="Muller Narrow ExtraBold" pitchFamily="50" charset="-52"/>
              </a:rPr>
              <a:t>«Об областном бюджете на 2021 год </a:t>
            </a:r>
            <a:br>
              <a:rPr lang="ru-RU" sz="1600" b="1" dirty="0" smtClean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600" b="1" dirty="0" smtClean="0">
                <a:solidFill>
                  <a:srgbClr val="0070C0"/>
                </a:solidFill>
                <a:latin typeface="Muller Narrow ExtraBold" pitchFamily="50" charset="-52"/>
              </a:rPr>
              <a:t>и на плановый период 2022 и 2023 годов»</a:t>
            </a:r>
            <a:endParaRPr lang="ru-RU" sz="1600" b="1" dirty="0">
              <a:solidFill>
                <a:srgbClr val="0070C0"/>
              </a:solidFill>
              <a:latin typeface="Muller Narrow ExtraBold" pitchFamily="50" charset="-52"/>
            </a:endParaRPr>
          </a:p>
        </p:txBody>
      </p:sp>
      <p:grpSp>
        <p:nvGrpSpPr>
          <p:cNvPr id="94" name="Группа 93"/>
          <p:cNvGrpSpPr/>
          <p:nvPr/>
        </p:nvGrpSpPr>
        <p:grpSpPr>
          <a:xfrm>
            <a:off x="793197" y="1225116"/>
            <a:ext cx="8007359" cy="2464185"/>
            <a:chOff x="385761" y="1948543"/>
            <a:chExt cx="6548566" cy="2982613"/>
          </a:xfrm>
        </p:grpSpPr>
        <p:grpSp>
          <p:nvGrpSpPr>
            <p:cNvPr id="95" name="Группа 94"/>
            <p:cNvGrpSpPr/>
            <p:nvPr/>
          </p:nvGrpSpPr>
          <p:grpSpPr>
            <a:xfrm>
              <a:off x="385761" y="1948543"/>
              <a:ext cx="6548566" cy="2982613"/>
              <a:chOff x="3052965" y="2186381"/>
              <a:chExt cx="6194584" cy="2982613"/>
            </a:xfrm>
          </p:grpSpPr>
          <p:sp>
            <p:nvSpPr>
              <p:cNvPr id="104" name="Скругленный прямоугольник 103"/>
              <p:cNvSpPr/>
              <p:nvPr/>
            </p:nvSpPr>
            <p:spPr>
              <a:xfrm>
                <a:off x="3052965" y="2186381"/>
                <a:ext cx="6194584" cy="2982613"/>
              </a:xfrm>
              <a:prstGeom prst="roundRect">
                <a:avLst>
                  <a:gd name="adj" fmla="val 2528"/>
                </a:avLst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6555755" y="3164400"/>
                <a:ext cx="1172329" cy="411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3688128" y="3391099"/>
                <a:ext cx="887748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РАСХОДЫ</a:t>
                </a:r>
                <a:endParaRPr lang="ru-RU" sz="1600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3644512" y="3312808"/>
                <a:ext cx="1405790" cy="725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2400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6264559" y="3419799"/>
                <a:ext cx="1319322" cy="633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3,5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3337674" y="2397552"/>
                <a:ext cx="677344" cy="435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chemeClr val="accent3"/>
                    </a:solidFill>
                    <a:latin typeface="Muller Narrow Light" pitchFamily="50" charset="-52"/>
                  </a:rPr>
                  <a:t>м</a:t>
                </a:r>
                <a:r>
                  <a:rPr lang="ru-RU" sz="1200" dirty="0" smtClean="0">
                    <a:solidFill>
                      <a:schemeClr val="accent3"/>
                    </a:solidFill>
                    <a:latin typeface="Muller Narrow Light" pitchFamily="50" charset="-52"/>
                  </a:rPr>
                  <a:t>лн рублей</a:t>
                </a:r>
                <a:endParaRPr lang="ru-RU" sz="12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cxnSp>
            <p:nvCxnSpPr>
              <p:cNvPr id="113" name="Прямая соединительная линия 112"/>
              <p:cNvCxnSpPr/>
              <p:nvPr/>
            </p:nvCxnSpPr>
            <p:spPr>
              <a:xfrm>
                <a:off x="3557576" y="4128307"/>
                <a:ext cx="5629912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/>
            </p:nvSpPr>
            <p:spPr>
              <a:xfrm>
                <a:off x="4865541" y="3164400"/>
                <a:ext cx="1254469" cy="411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4849150" y="3386285"/>
                <a:ext cx="1216795" cy="633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20,5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7637947" y="3199886"/>
                <a:ext cx="991933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8009309" y="3607329"/>
                <a:ext cx="916585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4977071" y="2247756"/>
                <a:ext cx="1088537" cy="1005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rgbClr val="0070C0"/>
                    </a:solidFill>
                    <a:latin typeface="Muller Narrow ExtraBold" pitchFamily="50" charset="-52"/>
                  </a:rPr>
                  <a:t>2021 </a:t>
                </a:r>
                <a:r>
                  <a:rPr lang="ru-RU" sz="2400" dirty="0">
                    <a:solidFill>
                      <a:srgbClr val="0070C0"/>
                    </a:solidFill>
                    <a:latin typeface="Muller Narrow ExtraBold" pitchFamily="50" charset="-52"/>
                  </a:rPr>
                  <a:t>год</a:t>
                </a:r>
              </a:p>
              <a:p>
                <a:pPr algn="ctr"/>
                <a:r>
                  <a:rPr lang="ru-RU" sz="2400" dirty="0" smtClean="0">
                    <a:solidFill>
                      <a:srgbClr val="0070C0"/>
                    </a:solidFill>
                    <a:latin typeface="Muller Narrow ExtraBold" pitchFamily="50" charset="-52"/>
                  </a:rPr>
                  <a:t>план</a:t>
                </a:r>
                <a:endParaRPr lang="ru-RU" sz="2400" dirty="0">
                  <a:solidFill>
                    <a:srgbClr val="0070C0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6212157" y="2194647"/>
                <a:ext cx="1642541" cy="1005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solidFill>
                      <a:schemeClr val="accent5"/>
                    </a:solidFill>
                    <a:latin typeface="Muller Narrow ExtraBold" pitchFamily="50" charset="-52"/>
                  </a:rPr>
                  <a:t>1</a:t>
                </a:r>
                <a:r>
                  <a:rPr lang="ru-RU" sz="24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 кв. 2021 </a:t>
                </a:r>
                <a:r>
                  <a:rPr lang="ru-RU" sz="2400" dirty="0">
                    <a:solidFill>
                      <a:schemeClr val="accent5"/>
                    </a:solidFill>
                    <a:latin typeface="Muller Narrow ExtraBold" pitchFamily="50" charset="-52"/>
                  </a:rPr>
                  <a:t>год</a:t>
                </a:r>
              </a:p>
              <a:p>
                <a:pPr algn="ctr"/>
                <a:r>
                  <a:rPr lang="ru-RU" sz="24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факт</a:t>
                </a:r>
                <a:endParaRPr lang="ru-RU" sz="2400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20" name="Прямоугольник 119"/>
              <p:cNvSpPr/>
              <p:nvPr/>
            </p:nvSpPr>
            <p:spPr>
              <a:xfrm>
                <a:off x="8060544" y="2205437"/>
                <a:ext cx="1058054" cy="1015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Исполнение </a:t>
                </a:r>
                <a:b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</a:br>
                <a: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бюджета</a:t>
                </a:r>
                <a:endParaRPr lang="ru-RU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</p:grpSp>
        <p:sp>
          <p:nvSpPr>
            <p:cNvPr id="98" name="Минус 97"/>
            <p:cNvSpPr/>
            <p:nvPr/>
          </p:nvSpPr>
          <p:spPr>
            <a:xfrm>
              <a:off x="537469" y="2819523"/>
              <a:ext cx="170916" cy="360387"/>
            </a:xfrm>
            <a:prstGeom prst="mathMinus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B981C3AE-0D68-2849-9510-C16D40796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161" y="3221489"/>
              <a:ext cx="355600" cy="572035"/>
            </a:xfrm>
            <a:prstGeom prst="rect">
              <a:avLst/>
            </a:prstGeom>
          </p:spPr>
        </p:pic>
        <p:sp>
          <p:nvSpPr>
            <p:cNvPr id="102" name="TextBox 101"/>
            <p:cNvSpPr txBox="1"/>
            <p:nvPr/>
          </p:nvSpPr>
          <p:spPr>
            <a:xfrm>
              <a:off x="5527917" y="3286193"/>
              <a:ext cx="1024230" cy="532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uller Narrow Light" panose="00000400000000000000" pitchFamily="50" charset="-52"/>
                </a:rPr>
                <a:t> </a:t>
              </a:r>
              <a:endParaRPr lang="ru-RU" sz="16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Muller Narrow Light" panose="00000400000000000000" pitchFamily="50" charset="-52"/>
              </a:endParaRP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7116337" y="2208461"/>
            <a:ext cx="1705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70C0"/>
                </a:solidFill>
                <a:latin typeface="Muller Narrow ExtraBold" pitchFamily="50" charset="-52"/>
              </a:rPr>
              <a:t>17,14%</a:t>
            </a:r>
            <a:endParaRPr lang="ru-RU" sz="2800" i="1" dirty="0">
              <a:solidFill>
                <a:srgbClr val="0070C0"/>
              </a:solidFill>
              <a:latin typeface="Muller Narrow ExtraBold" pitchFamily="50" charset="-52"/>
            </a:endParaRPr>
          </a:p>
        </p:txBody>
      </p:sp>
      <p:sp>
        <p:nvSpPr>
          <p:cNvPr id="123" name="Скругленный прямоугольник 122">
            <a:extLst/>
          </p:cNvPr>
          <p:cNvSpPr/>
          <p:nvPr/>
        </p:nvSpPr>
        <p:spPr>
          <a:xfrm>
            <a:off x="1083194" y="6303019"/>
            <a:ext cx="1014857" cy="550492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0,3</a:t>
            </a:r>
            <a:endParaRPr lang="ru-RU" dirty="0"/>
          </a:p>
        </p:txBody>
      </p:sp>
      <p:sp>
        <p:nvSpPr>
          <p:cNvPr id="125" name="Скругленный прямоугольник 124">
            <a:extLst/>
          </p:cNvPr>
          <p:cNvSpPr/>
          <p:nvPr/>
        </p:nvSpPr>
        <p:spPr>
          <a:xfrm>
            <a:off x="2407117" y="3778692"/>
            <a:ext cx="3334327" cy="70120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УТВЕРЖДЕНО:</a:t>
            </a:r>
            <a:endParaRPr lang="ru-RU" sz="20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27" name="Скругленный прямоугольник 126">
            <a:extLst/>
          </p:cNvPr>
          <p:cNvSpPr/>
          <p:nvPr/>
        </p:nvSpPr>
        <p:spPr>
          <a:xfrm>
            <a:off x="7707040" y="5519034"/>
            <a:ext cx="3334327" cy="60042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/>
            <a:r>
              <a:rPr lang="ru-RU" sz="11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Мониторинг состояния коррупции в Мурманской области </a:t>
            </a:r>
            <a:endParaRPr lang="ru-RU" sz="1700" dirty="0">
              <a:solidFill>
                <a:prstClr val="black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28" name="Скругленный прямоугольник 127">
            <a:extLst/>
          </p:cNvPr>
          <p:cNvSpPr/>
          <p:nvPr/>
        </p:nvSpPr>
        <p:spPr>
          <a:xfrm>
            <a:off x="7707043" y="6303019"/>
            <a:ext cx="3334327" cy="50559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ru-RU" sz="1100" dirty="0">
                <a:solidFill>
                  <a:srgbClr val="000000"/>
                </a:solidFill>
                <a:latin typeface="Muller Narrow ExtraBold" panose="00000900000000000000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Антикоррупционное просвещение и пропаганда</a:t>
            </a:r>
            <a:endParaRPr lang="ru-RU" sz="1100" dirty="0">
              <a:solidFill>
                <a:prstClr val="black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29" name="Скругленный прямоугольник 128">
            <a:extLst/>
          </p:cNvPr>
          <p:cNvSpPr/>
          <p:nvPr/>
        </p:nvSpPr>
        <p:spPr>
          <a:xfrm>
            <a:off x="6441103" y="5515288"/>
            <a:ext cx="959391" cy="591401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31" name="Скругленный прямоугольник 130">
            <a:extLst/>
          </p:cNvPr>
          <p:cNvSpPr/>
          <p:nvPr/>
        </p:nvSpPr>
        <p:spPr>
          <a:xfrm>
            <a:off x="7707043" y="3747176"/>
            <a:ext cx="3334327" cy="70120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 smtClean="0">
                <a:solidFill>
                  <a:schemeClr val="accent5"/>
                </a:solidFill>
                <a:latin typeface="Muller Narrow ExtraBold" panose="00000900000000000000" pitchFamily="50" charset="-52"/>
              </a:rPr>
              <a:t>ИСПОЛНЕНО:</a:t>
            </a:r>
            <a:endParaRPr lang="ru-RU" sz="2000" dirty="0">
              <a:solidFill>
                <a:schemeClr val="accent5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33" name="Скругленный прямоугольник 132">
            <a:extLst/>
          </p:cNvPr>
          <p:cNvSpPr/>
          <p:nvPr/>
        </p:nvSpPr>
        <p:spPr>
          <a:xfrm>
            <a:off x="2407117" y="4737001"/>
            <a:ext cx="3334327" cy="666272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1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Обеспечение </a:t>
            </a:r>
            <a:r>
              <a:rPr lang="ru-RU" sz="11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  <a:t>функций </a:t>
            </a:r>
            <a:r>
              <a:rPr lang="ru-RU" sz="11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по реализации антикоррупционной политики в Мурманской области </a:t>
            </a:r>
          </a:p>
        </p:txBody>
      </p:sp>
      <p:sp>
        <p:nvSpPr>
          <p:cNvPr id="134" name="Скругленный прямоугольник 133">
            <a:extLst/>
          </p:cNvPr>
          <p:cNvSpPr/>
          <p:nvPr/>
        </p:nvSpPr>
        <p:spPr>
          <a:xfrm>
            <a:off x="7717673" y="4716908"/>
            <a:ext cx="3334327" cy="61337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/>
            <a:r>
              <a:rPr lang="ru-RU" sz="11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Обеспечение </a:t>
            </a:r>
            <a:r>
              <a:rPr lang="ru-RU" sz="11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функций </a:t>
            </a:r>
            <a:r>
              <a:rPr lang="ru-RU" sz="11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по реализации антикоррупционной политики в Мурманской области </a:t>
            </a:r>
          </a:p>
        </p:txBody>
      </p:sp>
      <p:sp>
        <p:nvSpPr>
          <p:cNvPr id="137" name="Скругленный прямоугольник 136">
            <a:extLst/>
          </p:cNvPr>
          <p:cNvSpPr/>
          <p:nvPr/>
        </p:nvSpPr>
        <p:spPr>
          <a:xfrm>
            <a:off x="6465456" y="6303018"/>
            <a:ext cx="935038" cy="515000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38" name="Скругленный прямоугольник 137">
            <a:extLst/>
          </p:cNvPr>
          <p:cNvSpPr/>
          <p:nvPr/>
        </p:nvSpPr>
        <p:spPr>
          <a:xfrm>
            <a:off x="1081389" y="4727923"/>
            <a:ext cx="1014856" cy="666272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20,0</a:t>
            </a:r>
            <a:endParaRPr lang="ru-RU" dirty="0"/>
          </a:p>
        </p:txBody>
      </p:sp>
      <p:sp>
        <p:nvSpPr>
          <p:cNvPr id="139" name="Скругленный прямоугольник 138">
            <a:extLst/>
          </p:cNvPr>
          <p:cNvSpPr/>
          <p:nvPr/>
        </p:nvSpPr>
        <p:spPr>
          <a:xfrm>
            <a:off x="6442631" y="4738881"/>
            <a:ext cx="959391" cy="591401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3,5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524974" y="62798"/>
            <a:ext cx="99597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2" charset="0"/>
                <a:ea typeface="+mn-ea"/>
                <a:cs typeface="+mn-cs"/>
              </a:rPr>
              <a:t>                       ГП «ГОСУДАРСТВЕННОЕ УПРАВЛЕНИЕ И ГРАЖДАНСКОЕ ОБЩЕСТВО»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2" charset="0"/>
              <a:ea typeface="+mn-ea"/>
              <a:cs typeface="+mn-cs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246559" y="-101852"/>
            <a:ext cx="3454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ExtraBold" pitchFamily="50" charset="-52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Times New Roman" panose="02020603050405020304" pitchFamily="18" charset="0"/>
              </a:rPr>
              <a:t>ППМО от </a:t>
            </a:r>
            <a:r>
              <a:rPr lang="ru-RU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11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Times New Roman" panose="02020603050405020304" pitchFamily="18" charset="0"/>
              </a:rPr>
              <a:t>.11.2020 № </a:t>
            </a:r>
            <a:r>
              <a:rPr lang="ru-RU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793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Times New Roman" panose="02020603050405020304" pitchFamily="18" charset="0"/>
              </a:rPr>
              <a:t>-ПП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ExtraBold" pitchFamily="50" charset="-52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C6EA9-0C90-458B-AA00-894FE4ED635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317781" y="959506"/>
            <a:ext cx="11604061" cy="2329780"/>
            <a:chOff x="444961" y="2855896"/>
            <a:chExt cx="6322550" cy="2390388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951349" y="4876952"/>
              <a:ext cx="23743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Arial" pitchFamily="34" charset="0"/>
              </a:endParaRPr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628514" y="2855896"/>
              <a:ext cx="5915881" cy="2140139"/>
            </a:xfrm>
            <a:prstGeom prst="roundRect">
              <a:avLst>
                <a:gd name="adj" fmla="val 1196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 smtClean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Цель</a:t>
              </a:r>
              <a:r>
                <a:rPr lang="ru-RU" sz="2400" dirty="0" smtClean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 - Создание </a:t>
              </a:r>
              <a:r>
                <a:rPr lang="ru-RU" sz="2400" dirty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условий для обеспечения эффективного государственного и муниципального управления</a:t>
              </a:r>
            </a:p>
            <a:p>
              <a:pPr marR="0" indent="0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ru-RU" sz="2400" dirty="0">
                <a:solidFill>
                  <a:prstClr val="black"/>
                </a:solidFill>
                <a:latin typeface="Muller Narrow Light"/>
                <a:cs typeface="Times New Roman" pitchFamily="18" charset="0"/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444961" y="2919103"/>
              <a:ext cx="6322550" cy="32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3" name="Скругленный прямоугольник 122"/>
          <p:cNvSpPr/>
          <p:nvPr/>
        </p:nvSpPr>
        <p:spPr>
          <a:xfrm>
            <a:off x="654664" y="3252614"/>
            <a:ext cx="3813642" cy="3176465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r>
              <a:rPr lang="ru-RU" sz="1600" dirty="0">
                <a:latin typeface="Muller Narrow Light" panose="00000400000000000000" pitchFamily="50" charset="-52"/>
              </a:rPr>
              <a:t> эффективности мер по противодействию коррупции в исполнительных органах государственной власти Мурманской области.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программы: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Доля граждан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столкнувшихся с проявлениями коррупции.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и этапы реализации подпрограммы: </a:t>
            </a:r>
            <a:r>
              <a:rPr lang="ru-RU" sz="1600" b="1" dirty="0" smtClean="0">
                <a:latin typeface="Muller Narrow Light" panose="00000400000000000000" pitchFamily="50" charset="-52"/>
              </a:rPr>
              <a:t>2021-2025 </a:t>
            </a:r>
            <a:r>
              <a:rPr lang="ru-RU" sz="2000" b="1" dirty="0">
                <a:latin typeface="Muller Narrow Light" panose="00000400000000000000" pitchFamily="50" charset="-52"/>
              </a:rPr>
              <a:t>годы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ler Narrow Light" panose="00000400000000000000" pitchFamily="50" charset="-52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54663" y="6538286"/>
            <a:ext cx="7358121" cy="483754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Ответственный исполнитель – Аппарат Правительства Мурманской области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68306" y="3321041"/>
            <a:ext cx="3544479" cy="3108038"/>
          </a:xfrm>
          <a:prstGeom prst="roundRect">
            <a:avLst>
              <a:gd name="adj" fmla="val 121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tx1"/>
                </a:solidFill>
                <a:latin typeface="Muller Narrow Light"/>
                <a:cs typeface="Times New Roman" pitchFamily="18" charset="0"/>
              </a:rPr>
              <a:t>Приоритетами государственной политики в сфере реализации государственной программы являются: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Muller Narrow Light"/>
                <a:cs typeface="Times New Roman" pitchFamily="18" charset="0"/>
              </a:rPr>
              <a:t>- противодействие </a:t>
            </a:r>
            <a:r>
              <a:rPr lang="ru-RU" sz="1400" dirty="0">
                <a:solidFill>
                  <a:prstClr val="black"/>
                </a:solidFill>
                <a:latin typeface="Muller Narrow Light"/>
                <a:cs typeface="Times New Roman" pitchFamily="18" charset="0"/>
              </a:rPr>
              <a:t>коррупции, прежде всего за счет создания условий, затрудняющих возможность коррупционного поведения </a:t>
            </a:r>
            <a:r>
              <a:rPr lang="ru-RU" sz="1400" dirty="0" smtClean="0">
                <a:solidFill>
                  <a:prstClr val="black"/>
                </a:solidFill>
                <a:latin typeface="Muller Narrow Light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Muller Narrow Light"/>
                <a:cs typeface="Times New Roman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Muller Narrow Light"/>
                <a:cs typeface="Times New Roman" pitchFamily="18" charset="0"/>
              </a:rPr>
              <a:t>обеспечивающих </a:t>
            </a:r>
            <a:r>
              <a:rPr lang="ru-RU" sz="1400" dirty="0">
                <a:solidFill>
                  <a:prstClr val="black"/>
                </a:solidFill>
                <a:latin typeface="Muller Narrow Light"/>
                <a:cs typeface="Times New Roman" pitchFamily="18" charset="0"/>
              </a:rPr>
              <a:t>снижение уровня </a:t>
            </a:r>
            <a:r>
              <a:rPr lang="ru-RU" sz="1400" dirty="0" smtClean="0">
                <a:solidFill>
                  <a:prstClr val="black"/>
                </a:solidFill>
                <a:latin typeface="Muller Narrow Light"/>
                <a:cs typeface="Times New Roman" pitchFamily="18" charset="0"/>
              </a:rPr>
              <a:t>коррупции;</a:t>
            </a:r>
            <a:endParaRPr lang="ru-RU" sz="1400" dirty="0">
              <a:solidFill>
                <a:prstClr val="black"/>
              </a:solidFill>
              <a:latin typeface="Muller Narrow Light"/>
              <a:cs typeface="Times New Roman" pitchFamily="18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Muller Narrow Light"/>
                <a:cs typeface="Times New Roman" pitchFamily="18" charset="0"/>
              </a:rPr>
              <a:t>- совершенствование </a:t>
            </a:r>
            <a:r>
              <a:rPr lang="ru-RU" sz="1400" dirty="0">
                <a:solidFill>
                  <a:prstClr val="black"/>
                </a:solidFill>
                <a:latin typeface="Muller Narrow Light"/>
                <a:cs typeface="Times New Roman" pitchFamily="18" charset="0"/>
              </a:rPr>
              <a:t>антикоррупционных </a:t>
            </a:r>
            <a:r>
              <a:rPr lang="ru-RU" sz="1400" dirty="0" smtClean="0">
                <a:solidFill>
                  <a:prstClr val="black"/>
                </a:solidFill>
                <a:latin typeface="Muller Narrow Light"/>
                <a:cs typeface="Times New Roman" pitchFamily="18" charset="0"/>
              </a:rPr>
              <a:t>механизмов;</a:t>
            </a:r>
            <a:endParaRPr lang="ru-RU" sz="1400" dirty="0">
              <a:solidFill>
                <a:prstClr val="black"/>
              </a:solidFill>
              <a:latin typeface="Muller Narrow Light"/>
              <a:cs typeface="Times New Roman" pitchFamily="18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Muller Narrow Light"/>
                <a:cs typeface="Times New Roman" pitchFamily="18" charset="0"/>
              </a:rPr>
              <a:t>- повышение </a:t>
            </a:r>
            <a:r>
              <a:rPr lang="ru-RU" sz="1400" dirty="0">
                <a:solidFill>
                  <a:prstClr val="black"/>
                </a:solidFill>
                <a:latin typeface="Muller Narrow Light"/>
                <a:cs typeface="Times New Roman" pitchFamily="18" charset="0"/>
              </a:rPr>
              <a:t>правовой культуры населения региона и широкое привлечение граждан к противодействию </a:t>
            </a:r>
            <a:r>
              <a:rPr lang="ru-RU" sz="1400" dirty="0" smtClean="0">
                <a:solidFill>
                  <a:prstClr val="black"/>
                </a:solidFill>
                <a:latin typeface="Muller Narrow Light"/>
                <a:cs typeface="Times New Roman" pitchFamily="18" charset="0"/>
              </a:rPr>
              <a:t>коррупции</a:t>
            </a:r>
            <a:r>
              <a:rPr lang="ru-RU" sz="1400" dirty="0">
                <a:solidFill>
                  <a:prstClr val="black"/>
                </a:solidFill>
                <a:latin typeface="Muller Narrow Light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60700" y="3252615"/>
            <a:ext cx="6118225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00140" y="3352642"/>
            <a:ext cx="687878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Times New Roman" panose="02020603050405020304" pitchFamily="18" charset="0"/>
              </a:rPr>
              <a:t> </a:t>
            </a:r>
            <a:endParaRPr lang="ru-RU" sz="2400" dirty="0">
              <a:latin typeface="Muller Narrow Light"/>
              <a:cs typeface="Times New Roman" pitchFamily="18" charset="0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1051035033"/>
              </p:ext>
            </p:extLst>
          </p:nvPr>
        </p:nvGraphicFramePr>
        <p:xfrm>
          <a:off x="8012785" y="3368614"/>
          <a:ext cx="3572176" cy="2944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572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/>
          </p:cNvPr>
          <p:cNvSpPr/>
          <p:nvPr/>
        </p:nvSpPr>
        <p:spPr>
          <a:xfrm>
            <a:off x="-98475" y="14929"/>
            <a:ext cx="12338100" cy="7101378"/>
          </a:xfrm>
          <a:prstGeom prst="rect">
            <a:avLst/>
          </a:prstGeom>
          <a:solidFill>
            <a:srgbClr val="EBEBE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Muller Narrow Light" panose="00000400000000000000" pitchFamily="50" charset="-52"/>
              </a:rPr>
              <a:t>                 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Muller Narrow Light" panose="00000400000000000000" pitchFamily="50" charset="-52"/>
              </a:rPr>
              <a:t>           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Muller Narrow Light" panose="00000400000000000000" pitchFamily="50" charset="-52"/>
              </a:rPr>
              <a:t> </a:t>
            </a:r>
            <a:r>
              <a:rPr lang="ru-RU" b="1" dirty="0">
                <a:solidFill>
                  <a:srgbClr val="F05A28"/>
                </a:solidFill>
                <a:latin typeface="Muller Narrow Light" pitchFamily="50" charset="-52"/>
              </a:rPr>
              <a:t>За 1 квартал 2021 проведено 1 заседание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05A28"/>
                </a:solidFill>
                <a:latin typeface="Muller Narrow Light" pitchFamily="50" charset="-52"/>
              </a:rPr>
              <a:t>                         </a:t>
            </a:r>
            <a:r>
              <a:rPr lang="en-US" b="1" dirty="0">
                <a:solidFill>
                  <a:srgbClr val="F05A28"/>
                </a:solidFill>
                <a:latin typeface="Muller Narrow Light" pitchFamily="50" charset="-52"/>
              </a:rPr>
              <a:t>           </a:t>
            </a:r>
            <a:r>
              <a:rPr lang="ru-RU" b="1" dirty="0" smtClean="0">
                <a:solidFill>
                  <a:srgbClr val="F05A28"/>
                </a:solidFill>
                <a:latin typeface="Muller Narrow Light" pitchFamily="50" charset="-52"/>
              </a:rPr>
              <a:t>ОБЩЕСТВЕННОГО </a:t>
            </a:r>
            <a:r>
              <a:rPr lang="ru-RU" b="1" dirty="0">
                <a:solidFill>
                  <a:srgbClr val="F05A28"/>
                </a:solidFill>
                <a:latin typeface="Muller Narrow Light" pitchFamily="50" charset="-52"/>
              </a:rPr>
              <a:t>СОВЕТА :</a:t>
            </a:r>
          </a:p>
        </p:txBody>
      </p:sp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272265" y="89077"/>
            <a:ext cx="11552972" cy="932202"/>
          </a:xfrm>
          <a:prstGeom prst="roundRect">
            <a:avLst/>
          </a:prstGeom>
          <a:solidFill>
            <a:srgbClr val="F05A28"/>
          </a:solidFill>
          <a:ln w="12700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81121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latin typeface="Muller Narrow Light" panose="00000400000000000000" pitchFamily="50" charset="-52"/>
              </a:rPr>
              <a:t>РАБОТА</a:t>
            </a:r>
            <a:r>
              <a:rPr lang="ru-RU" sz="2400" i="1" dirty="0" smtClean="0">
                <a:solidFill>
                  <a:schemeClr val="bg1"/>
                </a:solidFill>
                <a:latin typeface="Muller Narrow Light" panose="00000400000000000000" pitchFamily="50" charset="-52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Muller Narrow Light" panose="00000400000000000000" pitchFamily="50" charset="-52"/>
              </a:rPr>
              <a:t>ОБЩЕСТВЕННОГО СОВЕТА ПРИ УПРАВЛЕНИИ </a:t>
            </a:r>
          </a:p>
          <a:p>
            <a:pPr indent="81121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latin typeface="Muller Narrow Light" panose="00000400000000000000" pitchFamily="50" charset="-52"/>
              </a:rPr>
              <a:t>ПО РЕАЛИЗАЦИИ АНТИКОРРУПЦИОННОЙ ПОЛИТИКИ МУРМАНСКОЙ ОБЛАСТИ</a:t>
            </a:r>
            <a:endParaRPr lang="ru-RU" sz="2400" dirty="0">
              <a:solidFill>
                <a:schemeClr val="bg1"/>
              </a:solidFill>
              <a:latin typeface="Muller Narrow Light" panose="00000400000000000000" pitchFamily="50" charset="-52"/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8845505-9574-AF4F-8A18-E9F8BF673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99" y="1154976"/>
            <a:ext cx="623926" cy="728703"/>
          </a:xfrm>
          <a:prstGeom prst="rect">
            <a:avLst/>
          </a:prstGeom>
        </p:spPr>
      </p:pic>
      <p:sp>
        <p:nvSpPr>
          <p:cNvPr id="84" name="Номер слайда 1"/>
          <p:cNvSpPr txBox="1">
            <a:spLocks/>
          </p:cNvSpPr>
          <p:nvPr/>
        </p:nvSpPr>
        <p:spPr bwMode="auto">
          <a:xfrm>
            <a:off x="15949076" y="13168664"/>
            <a:ext cx="2166633" cy="2553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991401" y="1095427"/>
            <a:ext cx="5474039" cy="917652"/>
          </a:xfrm>
          <a:prstGeom prst="roundRect">
            <a:avLst/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accent6"/>
              </a:solidFill>
              <a:latin typeface="Muller Narrow ExtraBold" pitchFamily="50" charset="-52"/>
            </a:endParaRPr>
          </a:p>
          <a:p>
            <a:pPr lvl="0">
              <a:defRPr/>
            </a:pPr>
            <a:endParaRPr lang="ru-RU" b="1" dirty="0">
              <a:solidFill>
                <a:srgbClr val="F05A28">
                  <a:lumMod val="75000"/>
                </a:srgbClr>
              </a:solidFill>
            </a:endParaRPr>
          </a:p>
          <a:p>
            <a:pPr lvl="0" algn="ctr">
              <a:defRPr/>
            </a:pPr>
            <a:endParaRPr lang="ru-RU" sz="2000" dirty="0">
              <a:solidFill>
                <a:schemeClr val="bg1"/>
              </a:solidFill>
              <a:latin typeface="Muller Narrow ExtraBold" pitchFamily="50" charset="-52"/>
            </a:endParaRPr>
          </a:p>
          <a:p>
            <a:pPr lvl="0">
              <a:defRPr/>
            </a:pPr>
            <a:endParaRPr lang="ru-RU" b="1" dirty="0" smtClean="0">
              <a:solidFill>
                <a:srgbClr val="F05A28">
                  <a:lumMod val="75000"/>
                </a:srgbClr>
              </a:solidFill>
            </a:endParaRPr>
          </a:p>
          <a:p>
            <a:pPr lvl="0" algn="ctr"/>
            <a:endParaRPr lang="ru-RU" sz="2000" dirty="0">
              <a:solidFill>
                <a:schemeClr val="bg1"/>
              </a:solidFill>
              <a:latin typeface="Muller Narrow ExtraBold" pitchFamily="50" charset="-52"/>
            </a:endParaRPr>
          </a:p>
          <a:p>
            <a:pPr lvl="0" algn="ctr"/>
            <a:r>
              <a:rPr lang="ru-RU" sz="2000" dirty="0">
                <a:solidFill>
                  <a:schemeClr val="bg1"/>
                </a:solidFill>
                <a:latin typeface="Muller Narrow ExtraBold" pitchFamily="50" charset="-52"/>
              </a:rPr>
              <a:t>ПОЛОЖЕНИЕ ОБ </a:t>
            </a:r>
            <a:r>
              <a:rPr lang="ru-RU" sz="2000" dirty="0" smtClean="0">
                <a:solidFill>
                  <a:schemeClr val="bg1"/>
                </a:solidFill>
                <a:latin typeface="Muller Narrow ExtraBold" pitchFamily="50" charset="-52"/>
              </a:rPr>
              <a:t>ОБЩЕСТВЕННОМ </a:t>
            </a:r>
            <a:r>
              <a:rPr lang="ru-RU" sz="2000" dirty="0">
                <a:solidFill>
                  <a:schemeClr val="bg1"/>
                </a:solidFill>
                <a:latin typeface="Muller Narrow ExtraBold" pitchFamily="50" charset="-52"/>
              </a:rPr>
              <a:t>СОВЕТЕ ПРИ УПРАВЛЕНИИ УТВЕРЖДЕНО </a:t>
            </a:r>
            <a:r>
              <a:rPr lang="ru-RU" sz="2000" dirty="0" smtClean="0">
                <a:solidFill>
                  <a:schemeClr val="bg1"/>
                </a:solidFill>
                <a:latin typeface="Muller Narrow ExtraBold" pitchFamily="50" charset="-52"/>
              </a:rPr>
              <a:t>ПРИКАЗОМ</a:t>
            </a:r>
            <a:endParaRPr lang="en-US" sz="2000" dirty="0" smtClean="0">
              <a:solidFill>
                <a:schemeClr val="bg1"/>
              </a:solidFill>
              <a:latin typeface="Muller Narrow ExtraBold" pitchFamily="50" charset="-52"/>
            </a:endParaRPr>
          </a:p>
          <a:p>
            <a:pPr lvl="0" algn="ctr"/>
            <a:r>
              <a:rPr lang="ru-RU" sz="2000" dirty="0">
                <a:solidFill>
                  <a:prstClr val="white"/>
                </a:solidFill>
                <a:latin typeface="Muller Narrow ExtraBold" pitchFamily="50" charset="-52"/>
              </a:rPr>
              <a:t>ОТ 03.06.2020 № 45-ОД</a:t>
            </a:r>
          </a:p>
          <a:p>
            <a:pPr lvl="0" algn="ctr"/>
            <a:r>
              <a:rPr lang="ru-RU" sz="2000" dirty="0" smtClean="0">
                <a:solidFill>
                  <a:schemeClr val="bg1"/>
                </a:solidFill>
                <a:latin typeface="Muller Narrow ExtraBold" pitchFamily="50" charset="-52"/>
              </a:rPr>
              <a:t>    </a:t>
            </a:r>
            <a:endParaRPr lang="ru-RU" sz="2000" dirty="0">
              <a:solidFill>
                <a:schemeClr val="bg1"/>
              </a:solidFill>
              <a:latin typeface="Muller Narrow ExtraBold" pitchFamily="50" charset="-52"/>
            </a:endParaRPr>
          </a:p>
          <a:p>
            <a:pPr lvl="0">
              <a:defRPr/>
            </a:pPr>
            <a:endParaRPr lang="ru-RU" b="1" dirty="0">
              <a:solidFill>
                <a:srgbClr val="F05A28">
                  <a:lumMod val="75000"/>
                </a:srgbClr>
              </a:solidFill>
            </a:endParaRPr>
          </a:p>
          <a:p>
            <a:pPr lvl="0">
              <a:defRPr/>
            </a:pPr>
            <a:endParaRPr lang="ru-RU" b="1" dirty="0" smtClean="0">
              <a:solidFill>
                <a:srgbClr val="F05A28">
                  <a:lumMod val="75000"/>
                </a:srgbClr>
              </a:solidFill>
            </a:endParaRPr>
          </a:p>
          <a:p>
            <a:pPr lvl="0">
              <a:defRPr/>
            </a:pPr>
            <a:endParaRPr lang="ru-RU" b="1" dirty="0" smtClean="0">
              <a:solidFill>
                <a:srgbClr val="F05A28">
                  <a:lumMod val="75000"/>
                </a:srgbClr>
              </a:solidFill>
            </a:endParaRPr>
          </a:p>
          <a:p>
            <a:pPr algn="ctr"/>
            <a:r>
              <a:rPr lang="ru-RU" dirty="0" smtClean="0">
                <a:solidFill>
                  <a:schemeClr val="accent6"/>
                </a:solidFill>
                <a:latin typeface="Muller Narrow ExtraBold" pitchFamily="50" charset="-52"/>
              </a:rPr>
              <a:t> </a:t>
            </a:r>
            <a:endParaRPr lang="ru-RU" dirty="0">
              <a:solidFill>
                <a:schemeClr val="accent6"/>
              </a:solidFill>
              <a:latin typeface="Muller Narrow ExtraBold" pitchFamily="50" charset="-52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6070575" y="670908"/>
            <a:ext cx="4771589" cy="89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algn="ctr" defTabSz="917575">
              <a:buFont typeface="Arial" charset="0"/>
              <a:buNone/>
            </a:pPr>
            <a:endParaRPr lang="ru-RU" sz="16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7500938" y="1066067"/>
            <a:ext cx="4376720" cy="69875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Muller Narrow ExtraBold" pitchFamily="50" charset="-52"/>
              </a:rPr>
              <a:t>КОЛИЧЕСТВО ЧЛЕНОВ : 6 ЧЕЛОВЕК</a:t>
            </a:r>
            <a:endParaRPr lang="ru-RU" sz="20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85" name="Скругленный прямоугольник 84">
            <a:extLst/>
          </p:cNvPr>
          <p:cNvSpPr/>
          <p:nvPr/>
        </p:nvSpPr>
        <p:spPr>
          <a:xfrm>
            <a:off x="6595952" y="2495758"/>
            <a:ext cx="5262734" cy="1484696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accent6"/>
                </a:solidFill>
                <a:latin typeface="Muller Narrow Light" panose="00000400000000000000" pitchFamily="50" charset="-52"/>
              </a:rPr>
              <a:t>Правовая база, состав ОС и другая информация о работе ОС размещена на сайте Управления по реализации антикоррупционной политики Мурманской области</a:t>
            </a:r>
          </a:p>
          <a:p>
            <a:pPr algn="ctr"/>
            <a:r>
              <a:rPr lang="en-US" sz="1600" dirty="0">
                <a:solidFill>
                  <a:srgbClr val="F05A28"/>
                </a:solidFill>
                <a:latin typeface="Muller Narrow Light" pitchFamily="50" charset="-52"/>
              </a:rPr>
              <a:t>https://anticorrmo.gov-murman.ru/activities/anticorr_upr/public_council/</a:t>
            </a:r>
            <a:endParaRPr lang="ru-RU" sz="16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6086" y="1197619"/>
            <a:ext cx="621780" cy="621780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 rot="10800000" flipV="1">
            <a:off x="7500935" y="1809608"/>
            <a:ext cx="4376719" cy="64136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Muller Narrow ExtraBold" pitchFamily="50" charset="-52"/>
              </a:rPr>
              <a:t>РЕЗЕРВ КАНДИДАТОВ В ЧЛЕНЫ: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Muller Narrow ExtraBold" pitchFamily="50" charset="-52"/>
              </a:rPr>
              <a:t>5 ЧЕЛОВЕК</a:t>
            </a:r>
            <a:endParaRPr lang="ru-RU" sz="20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2265" y="3883843"/>
            <a:ext cx="5606193" cy="312027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400" dirty="0" smtClean="0">
              <a:solidFill>
                <a:srgbClr val="F05A28"/>
              </a:solidFill>
              <a:latin typeface="Muller Narrow Light" pitchFamily="50" charset="-52"/>
            </a:endParaRPr>
          </a:p>
          <a:p>
            <a:pPr lvl="0" algn="just"/>
            <a:r>
              <a:rPr lang="ru-RU" sz="1400" dirty="0" smtClean="0">
                <a:solidFill>
                  <a:srgbClr val="F05A28"/>
                </a:solidFill>
                <a:latin typeface="Muller Narrow Light" pitchFamily="50" charset="-52"/>
              </a:rPr>
              <a:t>1</a:t>
            </a:r>
            <a:r>
              <a:rPr lang="ru-RU" sz="1400" dirty="0">
                <a:solidFill>
                  <a:srgbClr val="F05A28"/>
                </a:solidFill>
                <a:latin typeface="Muller Narrow Light" pitchFamily="50" charset="-52"/>
              </a:rPr>
              <a:t>. Повышение прозрачности и открытости деятельности УРАП МО, информирование общественности о целях, задачах и результатах деятельности Управления.</a:t>
            </a:r>
          </a:p>
          <a:p>
            <a:pPr algn="just"/>
            <a:r>
              <a:rPr lang="ru-RU" sz="1400" dirty="0" smtClean="0">
                <a:solidFill>
                  <a:srgbClr val="F05A28"/>
                </a:solidFill>
                <a:latin typeface="Muller Narrow Light" pitchFamily="50" charset="-52"/>
              </a:rPr>
              <a:t>2</a:t>
            </a:r>
            <a:r>
              <a:rPr lang="ru-RU" sz="1400" dirty="0">
                <a:solidFill>
                  <a:srgbClr val="F05A28"/>
                </a:solidFill>
                <a:latin typeface="Muller Narrow Light" pitchFamily="50" charset="-52"/>
              </a:rPr>
              <a:t>. Результаты социологических исследований в целях оценки уровня коррупции Мурманской области, проведенных в 2020 году УРАП МО </a:t>
            </a:r>
            <a:r>
              <a:rPr lang="ru-RU" sz="1400" dirty="0" smtClean="0">
                <a:solidFill>
                  <a:srgbClr val="F05A28"/>
                </a:solidFill>
                <a:latin typeface="Muller Narrow Light" pitchFamily="50" charset="-52"/>
              </a:rPr>
              <a:t/>
            </a:r>
            <a:br>
              <a:rPr lang="ru-RU" sz="1400" dirty="0" smtClean="0">
                <a:solidFill>
                  <a:srgbClr val="F05A28"/>
                </a:solidFill>
                <a:latin typeface="Muller Narrow Light" pitchFamily="50" charset="-52"/>
              </a:rPr>
            </a:br>
            <a:r>
              <a:rPr lang="ru-RU" sz="1400" dirty="0" smtClean="0">
                <a:solidFill>
                  <a:srgbClr val="F05A28"/>
                </a:solidFill>
                <a:latin typeface="Muller Narrow Light" pitchFamily="50" charset="-52"/>
              </a:rPr>
              <a:t>по </a:t>
            </a:r>
            <a:r>
              <a:rPr lang="ru-RU" sz="1400" dirty="0">
                <a:solidFill>
                  <a:srgbClr val="F05A28"/>
                </a:solidFill>
                <a:latin typeface="Muller Narrow Light" pitchFamily="50" charset="-52"/>
              </a:rPr>
              <a:t>методике, утвержденной постановлением Правительства РФ </a:t>
            </a:r>
            <a:r>
              <a:rPr lang="ru-RU" sz="1400" dirty="0" smtClean="0">
                <a:solidFill>
                  <a:srgbClr val="F05A28"/>
                </a:solidFill>
                <a:latin typeface="Muller Narrow Light" pitchFamily="50" charset="-52"/>
              </a:rPr>
              <a:t/>
            </a:r>
            <a:br>
              <a:rPr lang="ru-RU" sz="1400" dirty="0" smtClean="0">
                <a:solidFill>
                  <a:srgbClr val="F05A28"/>
                </a:solidFill>
                <a:latin typeface="Muller Narrow Light" pitchFamily="50" charset="-52"/>
              </a:rPr>
            </a:br>
            <a:r>
              <a:rPr lang="ru-RU" sz="1400" dirty="0" smtClean="0">
                <a:solidFill>
                  <a:srgbClr val="F05A28"/>
                </a:solidFill>
                <a:latin typeface="Muller Narrow Light" pitchFamily="50" charset="-52"/>
              </a:rPr>
              <a:t>от </a:t>
            </a:r>
            <a:r>
              <a:rPr lang="ru-RU" sz="1400" dirty="0">
                <a:solidFill>
                  <a:srgbClr val="F05A28"/>
                </a:solidFill>
                <a:latin typeface="Muller Narrow Light" pitchFamily="50" charset="-52"/>
              </a:rPr>
              <a:t>25.05.2019 № 662 «Об утверждении методики проведения социологических исследований в целях оценки уровня коррупции </a:t>
            </a:r>
            <a:r>
              <a:rPr lang="ru-RU" sz="1400" dirty="0" smtClean="0">
                <a:solidFill>
                  <a:srgbClr val="F05A28"/>
                </a:solidFill>
                <a:latin typeface="Muller Narrow Light" pitchFamily="50" charset="-52"/>
              </a:rPr>
              <a:t/>
            </a:r>
            <a:br>
              <a:rPr lang="ru-RU" sz="1400" dirty="0" smtClean="0">
                <a:solidFill>
                  <a:srgbClr val="F05A28"/>
                </a:solidFill>
                <a:latin typeface="Muller Narrow Light" pitchFamily="50" charset="-52"/>
              </a:rPr>
            </a:br>
            <a:r>
              <a:rPr lang="ru-RU" sz="1400" dirty="0" smtClean="0">
                <a:solidFill>
                  <a:srgbClr val="F05A28"/>
                </a:solidFill>
                <a:latin typeface="Muller Narrow Light" pitchFamily="50" charset="-52"/>
              </a:rPr>
              <a:t>в </a:t>
            </a:r>
            <a:r>
              <a:rPr lang="ru-RU" sz="1400" dirty="0">
                <a:solidFill>
                  <a:srgbClr val="F05A28"/>
                </a:solidFill>
                <a:latin typeface="Muller Narrow Light" pitchFamily="50" charset="-52"/>
              </a:rPr>
              <a:t>субъектах РФ», и мерах по противодействию «бытовой» и «деловой» </a:t>
            </a:r>
            <a:r>
              <a:rPr lang="ru-RU" sz="1400" dirty="0" smtClean="0">
                <a:solidFill>
                  <a:srgbClr val="F05A28"/>
                </a:solidFill>
                <a:latin typeface="Muller Narrow Light" pitchFamily="50" charset="-52"/>
              </a:rPr>
              <a:t>коррупции.</a:t>
            </a:r>
          </a:p>
          <a:p>
            <a:pPr algn="just"/>
            <a:r>
              <a:rPr lang="ru-RU" sz="1400" dirty="0" smtClean="0">
                <a:solidFill>
                  <a:srgbClr val="F05A28"/>
                </a:solidFill>
                <a:latin typeface="Muller Narrow Light" pitchFamily="50" charset="-52"/>
              </a:rPr>
              <a:t>3. Выполнение </a:t>
            </a:r>
            <a:r>
              <a:rPr lang="ru-RU" sz="1400" dirty="0">
                <a:solidFill>
                  <a:srgbClr val="F05A28"/>
                </a:solidFill>
                <a:latin typeface="Muller Narrow Light" pitchFamily="50" charset="-52"/>
              </a:rPr>
              <a:t>плана мероприятий по противодействию коррупции УРАП МО на 2020-2022 годы в целях оценки эффективности плана с позиции интересов гражданского общества.</a:t>
            </a:r>
            <a:endParaRPr lang="ru-RU" sz="1400" dirty="0" smtClean="0">
              <a:solidFill>
                <a:srgbClr val="F05A28"/>
              </a:solidFill>
              <a:latin typeface="Muller Narrow Light" pitchFamily="50" charset="-52"/>
            </a:endParaRPr>
          </a:p>
          <a:p>
            <a:pPr algn="just"/>
            <a:endParaRPr lang="ru-RU" sz="14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72265" y="2087227"/>
            <a:ext cx="6196430" cy="12124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Muller Narrow Light" panose="00000400000000000000" pitchFamily="50" charset="-52"/>
              </a:rPr>
              <a:t>Члены Общественного совета при </a:t>
            </a:r>
            <a:r>
              <a:rPr lang="ru-RU" sz="1600" dirty="0" smtClean="0">
                <a:latin typeface="Muller Narrow Light" panose="00000400000000000000" pitchFamily="50" charset="-52"/>
              </a:rPr>
              <a:t>Управлении </a:t>
            </a:r>
            <a:r>
              <a:rPr lang="ru-RU" sz="1600" dirty="0">
                <a:latin typeface="Muller Narrow Light" panose="00000400000000000000" pitchFamily="50" charset="-52"/>
              </a:rPr>
              <a:t>приняли участие </a:t>
            </a:r>
            <a:r>
              <a:rPr lang="en-US" sz="1600" dirty="0" smtClean="0">
                <a:latin typeface="Muller Narrow Light" panose="00000400000000000000" pitchFamily="50" charset="-52"/>
              </a:rPr>
              <a:t/>
            </a:r>
            <a:br>
              <a:rPr lang="en-US" sz="1600" dirty="0" smtClean="0">
                <a:latin typeface="Muller Narrow Light" panose="00000400000000000000" pitchFamily="50" charset="-52"/>
              </a:rPr>
            </a:br>
            <a:r>
              <a:rPr lang="ru-RU" sz="1600" dirty="0" smtClean="0">
                <a:latin typeface="Muller Narrow Light" panose="00000400000000000000" pitchFamily="50" charset="-52"/>
              </a:rPr>
              <a:t>в </a:t>
            </a:r>
            <a:r>
              <a:rPr lang="ru-RU" sz="1600" dirty="0">
                <a:latin typeface="Muller Narrow Light" panose="00000400000000000000" pitchFamily="50" charset="-52"/>
              </a:rPr>
              <a:t>"круглом столе", который состоялся </a:t>
            </a:r>
            <a:r>
              <a:rPr lang="ru-RU" sz="1600" dirty="0" smtClean="0">
                <a:latin typeface="Muller Narrow Light" panose="00000400000000000000" pitchFamily="50" charset="-52"/>
              </a:rPr>
              <a:t> 21 марта </a:t>
            </a:r>
            <a:r>
              <a:rPr lang="ru-RU" sz="1600" dirty="0">
                <a:latin typeface="Muller Narrow Light" panose="00000400000000000000" pitchFamily="50" charset="-52"/>
              </a:rPr>
              <a:t>2021 </a:t>
            </a:r>
            <a:r>
              <a:rPr lang="ru-RU" sz="1600" dirty="0" smtClean="0">
                <a:latin typeface="Muller Narrow Light" panose="00000400000000000000" pitchFamily="50" charset="-52"/>
              </a:rPr>
              <a:t> на тему создания </a:t>
            </a:r>
            <a:r>
              <a:rPr lang="ru-RU" sz="1600" dirty="0">
                <a:latin typeface="Muller Narrow Light" panose="00000400000000000000" pitchFamily="50" charset="-52"/>
              </a:rPr>
              <a:t>«Антикоррупционного Студенческого Клуба», проблемы и перспективы волонтерского </a:t>
            </a:r>
            <a:r>
              <a:rPr lang="ru-RU" sz="1600" dirty="0" smtClean="0">
                <a:latin typeface="Muller Narrow Light" panose="00000400000000000000" pitchFamily="50" charset="-52"/>
              </a:rPr>
              <a:t>движения»</a:t>
            </a:r>
            <a:endParaRPr lang="ru-RU" sz="1600" dirty="0">
              <a:latin typeface="Muller Narrow Light" panose="00000400000000000000" pitchFamily="50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092" y="4393151"/>
            <a:ext cx="3776390" cy="26109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2737" y="4163760"/>
            <a:ext cx="1912500" cy="291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7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/>
          </p:cNvPr>
          <p:cNvSpPr/>
          <p:nvPr/>
        </p:nvSpPr>
        <p:spPr>
          <a:xfrm>
            <a:off x="-800" y="524649"/>
            <a:ext cx="12236450" cy="6347666"/>
          </a:xfrm>
          <a:prstGeom prst="rect">
            <a:avLst/>
          </a:prstGeom>
          <a:solidFill>
            <a:srgbClr val="EBEBE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1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Скругленный прямоугольник 57">
            <a:extLst/>
          </p:cNvPr>
          <p:cNvSpPr/>
          <p:nvPr/>
        </p:nvSpPr>
        <p:spPr>
          <a:xfrm rot="5400000">
            <a:off x="3649156" y="-1500280"/>
            <a:ext cx="425013" cy="4690098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Скругленный прямоугольник 99">
            <a:extLst/>
          </p:cNvPr>
          <p:cNvSpPr/>
          <p:nvPr/>
        </p:nvSpPr>
        <p:spPr>
          <a:xfrm rot="5400000">
            <a:off x="9263319" y="-1680906"/>
            <a:ext cx="425013" cy="5070401"/>
          </a:xfrm>
          <a:prstGeom prst="roundRect">
            <a:avLst/>
          </a:prstGeom>
          <a:solidFill>
            <a:srgbClr val="F05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7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101" name="Содержимое 2"/>
          <p:cNvSpPr txBox="1">
            <a:spLocks/>
          </p:cNvSpPr>
          <p:nvPr/>
        </p:nvSpPr>
        <p:spPr bwMode="auto">
          <a:xfrm>
            <a:off x="1704244" y="574514"/>
            <a:ext cx="4294409" cy="52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7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СДЕЛАНО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В 1 КВАРТАЛЕ 2021 Г.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54" name="Скругленный прямоугольник 53">
            <a:extLst/>
          </p:cNvPr>
          <p:cNvSpPr/>
          <p:nvPr/>
        </p:nvSpPr>
        <p:spPr>
          <a:xfrm>
            <a:off x="1516612" y="1148308"/>
            <a:ext cx="4747525" cy="2367855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indent="-228600" algn="just" defTabSz="917575">
              <a:defRPr/>
            </a:pP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 </a:t>
            </a:r>
            <a:r>
              <a:rPr lang="ru-RU" sz="1300" dirty="0" smtClean="0">
                <a:solidFill>
                  <a:schemeClr val="tx1"/>
                </a:solidFill>
                <a:latin typeface="Muller Narrow Light" panose="00000400000000000000" pitchFamily="50" charset="-52"/>
              </a:rPr>
              <a:t>ОРГАНИЗОВАН ПРИЕМ СПРАВОК СО СВЕДЕНИЯМИ О ДОХОДАХ, РАСХОДАХ, ОБ ИМУЩЕСТВЕ И ОБЯЗАТЕЛЬСТВАХ ИМУЩЕСТВЕННОГО ХАРАКТЕРА, НАПРАВЛЕННЫХ ГУБЕРНАТОРУ МУРМАНСКОЙ ОБЛАСТИ ЛИЦАМИ, ЗАМЕЩАЮЩИМИ МУНИЦИПАЛЬНЫЕ ДОЛЖНОСТИ МУРМАНСКОЙ ОБЛАСТИ, А ТАКЖЕ ГЛАВАМИ АДМИНИСТРАЦИЙ МУНИЦИПАЛЬНЫХ ОБРАЗОВАНИЙ ПО КОНТРАКТУ. СВЕДЕНИЯ</a:t>
            </a:r>
            <a:br>
              <a:rPr lang="ru-RU" sz="1300" dirty="0" smtClean="0">
                <a:solidFill>
                  <a:schemeClr val="tx1"/>
                </a:solidFill>
                <a:latin typeface="Muller Narrow Light" panose="00000400000000000000" pitchFamily="50" charset="-52"/>
              </a:rPr>
            </a:br>
            <a:r>
              <a:rPr lang="ru-RU" sz="1300" dirty="0" smtClean="0">
                <a:solidFill>
                  <a:schemeClr val="tx1"/>
                </a:solidFill>
                <a:latin typeface="Muller Narrow Light" panose="00000400000000000000" pitchFamily="50" charset="-52"/>
              </a:rPr>
              <a:t>О ДОХОДАХ, РАСХОДАХ, ОБ ИМУЩЕСТВЕ И ОБЯЗАТЕЛЬСТВАХ ИМУЩЕСТВЕННОГО ХАРАКТЕРА НА СЕБЯ И СВОИХ СУПРУГОВ ПРЕДСТАВЛЕНЫ 526 ЛИЦАМИ, ЗАМЕЩАЮЩИМИ МУНИЦИПАЛЬНЫЕ ДОЛЖНОСТИ</a:t>
            </a:r>
            <a:endParaRPr kumimoji="0" lang="ru-RU" sz="1300" b="0" i="0" u="none" strike="noStrike" kern="1200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uller Narrow Light" pitchFamily="50" charset="-52"/>
            </a:endParaRP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 bwMode="auto">
          <a:xfrm>
            <a:off x="6867525" y="631077"/>
            <a:ext cx="5228272" cy="3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7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ПЛАНИРУЕТСЯ  ВО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 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КВАРТАЛЕ 2021 Г.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44" name="Скругленный прямоугольник 43">
            <a:extLst/>
          </p:cNvPr>
          <p:cNvSpPr/>
          <p:nvPr/>
        </p:nvSpPr>
        <p:spPr>
          <a:xfrm>
            <a:off x="1515622" y="3572409"/>
            <a:ext cx="4748516" cy="1322863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 </a:t>
            </a:r>
            <a:r>
              <a:rPr lang="ru-RU" sz="1400" cap="all" noProof="0" dirty="0" smtClean="0">
                <a:solidFill>
                  <a:prstClr val="black"/>
                </a:solidFill>
                <a:latin typeface="Muller Narrow Light" pitchFamily="50" charset="-52"/>
              </a:rPr>
              <a:t>ПРОВОДИТСЯ АНАЛИЗ</a:t>
            </a: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 антикоррупционной работы, проводимой </a:t>
            </a:r>
            <a:r>
              <a:rPr kumimoji="0" lang="ru-RU" sz="1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в </a:t>
            </a: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ОРГАНАХ</a:t>
            </a:r>
            <a:r>
              <a:rPr kumimoji="0" lang="ru-RU" sz="1400" b="0" i="0" u="none" strike="noStrike" kern="1200" cap="all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 МЕСТНОГО САМОУПРАВЛЕНИЯ МУРМАНСКОЙ ОБЛАСТИ</a:t>
            </a: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. По результатам анализа В МУНИЦИПАЛИТЕТЫ БУДЕТ направлена итоговая информация для устранения</a:t>
            </a:r>
            <a:r>
              <a:rPr kumimoji="0" lang="ru-RU" sz="1400" b="0" i="0" u="none" strike="noStrike" kern="1200" cap="all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 ВЫЯВЛЕННЫХ НАРУШЕНИЙ</a:t>
            </a:r>
            <a:endParaRPr kumimoji="0" lang="ru-RU" sz="14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38" name="Скругленный прямоугольник 37">
            <a:extLst/>
          </p:cNvPr>
          <p:cNvSpPr/>
          <p:nvPr/>
        </p:nvSpPr>
        <p:spPr>
          <a:xfrm>
            <a:off x="7121326" y="1144764"/>
            <a:ext cx="4827033" cy="108254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-228600" algn="just" defTabSz="917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 Подведение итогов ДЕКЛАРАЦИОННОЙ КАМПАНИИ 2021</a:t>
            </a:r>
            <a:endParaRPr kumimoji="0" lang="ru-RU" sz="14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55" name="Скругленный прямоугольник 54">
            <a:extLst/>
          </p:cNvPr>
          <p:cNvSpPr/>
          <p:nvPr/>
        </p:nvSpPr>
        <p:spPr>
          <a:xfrm>
            <a:off x="1516613" y="4951518"/>
            <a:ext cx="4748517" cy="1436635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 ОРГАНИЗАЦИЯ РАБОЧЕЙ ВСТРЕЧИ С</a:t>
            </a:r>
            <a:r>
              <a:rPr kumimoji="0" lang="ru-RU" sz="1400" b="0" i="0" u="none" strike="noStrike" kern="1200" cap="all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 РУКОВОДСТВОМ УПРАВЛЕНИЯ ПРЕЗИДЕНТА РОССИЙСКОЙ ФЕДЕРАЦИИ ПО ВОПРОСАМ ПРОТИВОДЕЙСТВИЯ КОРРУПЦИИ. По итогам встречи достигнуты договоренности о сотрудничестве</a:t>
            </a:r>
            <a:endParaRPr kumimoji="0" lang="ru-RU" sz="14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60" name="Скругленный прямоугольник 59">
            <a:extLst/>
          </p:cNvPr>
          <p:cNvSpPr/>
          <p:nvPr/>
        </p:nvSpPr>
        <p:spPr>
          <a:xfrm>
            <a:off x="7121326" y="4296426"/>
            <a:ext cx="4827032" cy="690785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-228600" algn="just" defTabSz="917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</a:t>
            </a:r>
            <a:r>
              <a:rPr kumimoji="0" lang="ru-RU" sz="1400" b="0" i="0" u="none" strike="noStrike" kern="1200" cap="all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 ОРГАНИЗАЦИЯ ВСТРЕЧИ С ПРЕДСТАВИТЕЛЯМИ Республики ТАТАРСТАН ПО ВОПРОСАМ ОРГАНИЗАЦИИ РАБОТЫ ПО ПРОТИВОДЕЙСТВИЮ КОРРУПЦИИ</a:t>
            </a:r>
            <a:endParaRPr kumimoji="0" lang="ru-RU" sz="14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61" name="Скругленный прямоугольник 60">
            <a:extLst/>
          </p:cNvPr>
          <p:cNvSpPr/>
          <p:nvPr/>
        </p:nvSpPr>
        <p:spPr>
          <a:xfrm>
            <a:off x="7121326" y="2317222"/>
            <a:ext cx="4827033" cy="183077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 ПРОВЕДЕНИЕ ПРОВЕРОК ДОСТОВЕРНОСТИ И ПОЛНОТЫ</a:t>
            </a:r>
            <a:r>
              <a:rPr kumimoji="0" lang="ru-RU" sz="1400" b="0" i="0" u="none" strike="noStrike" kern="1200" cap="all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 СВЕДЕНИЙ О ДОХОДАХ, РАСХОДАХ, ОБ ИМУЩЕСТВЕ И ОБЯЗАТЕЛЬСТВАХ ИМУЩЕСТВЕННОГО ХАРАКТЕРА, ПРЕДСТАВЛЕННЫХ В ХОДЕ ДЕКЛАРАЦИОННОЙ КАМПАНИИ 2021</a:t>
            </a:r>
            <a:endParaRPr kumimoji="0" lang="ru-RU" sz="14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28" name="Прямоугольник 36"/>
          <p:cNvSpPr>
            <a:spLocks noChangeArrowheads="1"/>
          </p:cNvSpPr>
          <p:nvPr/>
        </p:nvSpPr>
        <p:spPr bwMode="auto">
          <a:xfrm>
            <a:off x="0" y="6738"/>
            <a:ext cx="12312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2" charset="0"/>
                <a:ea typeface="+mn-ea"/>
                <a:cs typeface="+mn-cs"/>
              </a:rPr>
              <a:t>О КЛЮЧЕВЫХ РЕЗУЛЬТАТАХ УПРАВЛЕНИЯ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2" charset="0"/>
              <a:ea typeface="+mn-ea"/>
              <a:cs typeface="+mn-cs"/>
            </a:endParaRPr>
          </a:p>
        </p:txBody>
      </p:sp>
      <p:sp>
        <p:nvSpPr>
          <p:cNvPr id="3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 rot="16200000">
            <a:off x="-2406983" y="3159250"/>
            <a:ext cx="6074328" cy="805126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txBody>
          <a:bodyPr wrap="square" lIns="111072" tIns="55536" rIns="111072" bIns="55536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/>
                <a:ea typeface="+mn-ea"/>
                <a:cs typeface="Times New Roman" pitchFamily="18" charset="0"/>
              </a:rPr>
              <a:t>Цель- создание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/>
                <a:ea typeface="+mn-ea"/>
                <a:cs typeface="Times New Roman" pitchFamily="18" charset="0"/>
              </a:rPr>
              <a:t>условий для обеспечения эффективного государственного и муниципального управления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Times New Roman" pitchFamily="18" charset="0"/>
            </a:endParaRPr>
          </a:p>
        </p:txBody>
      </p:sp>
      <p:sp>
        <p:nvSpPr>
          <p:cNvPr id="27" name="Скругленный прямоугольник 26">
            <a:extLst/>
          </p:cNvPr>
          <p:cNvSpPr/>
          <p:nvPr/>
        </p:nvSpPr>
        <p:spPr>
          <a:xfrm>
            <a:off x="7121325" y="5135636"/>
            <a:ext cx="4827033" cy="153301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-228600" algn="just" defTabSz="917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 АНАЛИЗ</a:t>
            </a:r>
            <a:r>
              <a:rPr kumimoji="0" lang="ru-RU" sz="1400" b="0" i="0" u="none" strike="noStrike" kern="1200" cap="all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 СВЕДЕНИЙ О ДОХОДАХ, РАСХОДАХ, ОБ ИМУЩЕСТВЕ И ОБЯЗАТЕЛЬСТВАХ ИМУЩЕСТВЕННОГО ХАРАКТЕРА, ПРЕДСТАВЛЕННЫХ В РАМКАХ ДЕКЛАРАЦИОННОЙ КАМПАНИИ, ЛИЦАМИ ЗАМЕЩАЮЩИМИ ДОЛЖНОСТИ ГОСУДАРСТВЕННОЙ ГРАЖДАНСКОЙ СЛУЖБЫ В </a:t>
            </a:r>
            <a:r>
              <a:rPr kumimoji="0" lang="ru-RU" sz="1400" b="0" i="0" u="none" strike="noStrike" kern="1200" cap="all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иогв</a:t>
            </a:r>
            <a:r>
              <a:rPr kumimoji="0" lang="ru-RU" sz="1400" b="0" i="0" u="none" strike="noStrike" kern="1200" cap="all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 Мурманской области</a:t>
            </a:r>
            <a:endParaRPr kumimoji="0" lang="ru-RU" sz="14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40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655152D-456C-5E4D-9F23-F91BF730ABA5}"/>
              </a:ext>
            </a:extLst>
          </p:cNvPr>
          <p:cNvSpPr/>
          <p:nvPr/>
        </p:nvSpPr>
        <p:spPr>
          <a:xfrm>
            <a:off x="2697" y="2379542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18F8B2-B166-5E46-A87C-5E2B7B10E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17" y="683077"/>
            <a:ext cx="3429532" cy="100868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5440C4-E74B-1944-B487-7211DD8801A7}"/>
              </a:ext>
            </a:extLst>
          </p:cNvPr>
          <p:cNvSpPr/>
          <p:nvPr/>
        </p:nvSpPr>
        <p:spPr>
          <a:xfrm>
            <a:off x="718517" y="2609711"/>
            <a:ext cx="9108873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99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Muller Narrow ExtraBold" pitchFamily="2" charset="0"/>
              </a:rPr>
              <a:t>Контактная информация: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Управление по реализации антикоррупционной политики Мурманской области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адрес</a:t>
            </a:r>
            <a:r>
              <a:rPr lang="ru-RU" sz="2000" b="1" smtClean="0">
                <a:solidFill>
                  <a:schemeClr val="bg1"/>
                </a:solidFill>
                <a:latin typeface="Muller Narrow Light" pitchFamily="50" charset="-52"/>
              </a:rPr>
              <a:t>: 183006</a:t>
            </a:r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, г. Мурманск, пр. Ленина, д. 75,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тел. 8(8152)486-203,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ОКПО 43272878, ОГРН 1205100000390,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ИНН/КПП 5190082583/519001001</a:t>
            </a:r>
            <a:endParaRPr lang="ru-RU" sz="2000" b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8417940" y="5869387"/>
            <a:ext cx="3749962" cy="1083864"/>
          </a:xfrm>
          <a:prstGeom prst="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6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anticorrmo.gov-murman.ru</a:t>
            </a:r>
            <a:endParaRPr lang="ru-RU" sz="1600" dirty="0" smtClean="0">
              <a:solidFill>
                <a:schemeClr val="bg1"/>
              </a:solidFill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ru-RU" sz="1800" dirty="0">
              <a:solidFill>
                <a:schemeClr val="bg1"/>
              </a:solidFill>
              <a:effectLst/>
              <a:latin typeface="Muller Narrow Light" pitchFamily="50" charset="-52"/>
              <a:ea typeface="Calibri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10" y="6361587"/>
            <a:ext cx="2355277" cy="3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410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равительство МО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0000"/>
      </a:accent2>
      <a:accent3>
        <a:srgbClr val="282828"/>
      </a:accent3>
      <a:accent4>
        <a:srgbClr val="EBEBEB"/>
      </a:accent4>
      <a:accent5>
        <a:srgbClr val="F05A28"/>
      </a:accent5>
      <a:accent6>
        <a:srgbClr val="0082C8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7771</TotalTime>
  <Words>590</Words>
  <Application>Microsoft Office PowerPoint</Application>
  <PresentationFormat>Произвольный</PresentationFormat>
  <Paragraphs>115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Muller Narrow ExtraBold</vt:lpstr>
      <vt:lpstr>Muller Narrow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Гринник С.А.</cp:lastModifiedBy>
  <cp:revision>650</cp:revision>
  <cp:lastPrinted>2020-12-17T11:09:42Z</cp:lastPrinted>
  <dcterms:created xsi:type="dcterms:W3CDTF">2019-09-18T12:34:40Z</dcterms:created>
  <dcterms:modified xsi:type="dcterms:W3CDTF">2022-04-15T12:24:32Z</dcterms:modified>
</cp:coreProperties>
</file>