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12" r:id="rId4"/>
    <p:sldId id="314" r:id="rId5"/>
    <p:sldId id="318" r:id="rId6"/>
    <p:sldId id="319" r:id="rId7"/>
    <p:sldId id="313" r:id="rId8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Динамика </a:t>
            </a:r>
            <a:br>
              <a:rPr lang="ru-RU" sz="1200"/>
            </a:br>
            <a:r>
              <a:rPr lang="ru-RU" sz="12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32999384607860716"/>
          <c:w val="0.96248568362968479"/>
          <c:h val="0.5510187004414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20,5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fld id="{0FB0B3E3-BB79-41FE-8F3B-711D43FA8E00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5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9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6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. ИСПОЛНЕНИЕ за </a:t>
            </a:r>
            <a:r>
              <a:rPr lang="en-US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2021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ДОЛГОВ АРТЕМ НИКОЛАЕВИЧ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</a:t>
            </a:r>
            <a:r>
              <a:rPr lang="en-US" sz="2400" dirty="0" smtClean="0">
                <a:latin typeface="Muller Narrow Light" pitchFamily="2" charset="0"/>
              </a:rPr>
              <a:t>2</a:t>
            </a:r>
            <a:r>
              <a:rPr lang="ru-RU" sz="2400" dirty="0" smtClean="0">
                <a:latin typeface="Muller Narrow Light" pitchFamily="2" charset="0"/>
              </a:rPr>
              <a:t> КВАРТАЛ 202</a:t>
            </a:r>
            <a:r>
              <a:rPr lang="en-US" sz="2400" dirty="0" smtClean="0">
                <a:latin typeface="Muller Narrow Light" pitchFamily="2" charset="0"/>
              </a:rPr>
              <a:t>1</a:t>
            </a:r>
            <a:r>
              <a:rPr lang="ru-RU" sz="2400" dirty="0" smtClean="0">
                <a:latin typeface="Muller Narrow Light" pitchFamily="2" charset="0"/>
              </a:rPr>
              <a:t>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2407117" y="6303018"/>
            <a:ext cx="3334327" cy="55049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Антикоррупционное просвещение и пропаганда</a:t>
            </a:r>
            <a:endParaRPr lang="ru-RU" sz="11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1083195" y="5519033"/>
            <a:ext cx="1014856" cy="587656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2407117" y="5519033"/>
            <a:ext cx="3334327" cy="58765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 состояния коррупции в Мурманской области </a:t>
            </a:r>
            <a:endParaRPr lang="ru-RU" sz="17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8" y="1241001"/>
            <a:ext cx="2231966" cy="244830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6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6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dirty="0">
                <a:solidFill>
                  <a:srgbClr val="0070C0"/>
                </a:solidFill>
                <a:latin typeface="Muller Narrow ExtraBold" pitchFamily="50" charset="-52"/>
              </a:rPr>
              <a:t>от 24.02.2020 </a:t>
            </a:r>
            <a:br>
              <a:rPr lang="ru-RU" sz="16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Muller Narrow ExtraBold" pitchFamily="50" charset="-52"/>
              </a:rPr>
              <a:t>№ 2585-01-ЗМО </a:t>
            </a:r>
            <a:br>
              <a:rPr lang="ru-RU" sz="16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на 2021 год </a:t>
            </a:r>
            <a:br>
              <a:rPr lang="ru-RU" sz="16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Muller Narrow ExtraBold" pitchFamily="50" charset="-52"/>
              </a:rPr>
              <a:t>и на плановый период 2022 и 2023 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2464185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8,8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5"/>
                <a:ext cx="1216795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20,5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6"/>
                <a:ext cx="1088537" cy="100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2021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00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 кв. 2021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16337" y="2208461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43,26%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1083194" y="6303019"/>
            <a:ext cx="1014857" cy="550492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2407117" y="3778692"/>
            <a:ext cx="3334327" cy="70120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707040" y="5519034"/>
            <a:ext cx="3334327" cy="6004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 состояния коррупции в Мурманской области </a:t>
            </a:r>
            <a:endParaRPr lang="ru-RU" sz="17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707043" y="6303019"/>
            <a:ext cx="3334327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Антикоррупционное просвещение и пропаганда</a:t>
            </a:r>
            <a:endParaRPr lang="ru-RU" sz="11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441103" y="5515288"/>
            <a:ext cx="959391" cy="59140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7707043" y="3747176"/>
            <a:ext cx="3334327" cy="70120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2407117" y="4737001"/>
            <a:ext cx="3334327" cy="666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11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в 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717673" y="4716908"/>
            <a:ext cx="3334327" cy="61337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11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по реализации антикоррупционной политики 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465456" y="6303018"/>
            <a:ext cx="935038" cy="515000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1081389" y="4727923"/>
            <a:ext cx="1014856" cy="666272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20,0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442631" y="4738881"/>
            <a:ext cx="959391" cy="59140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8,8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/>
                <a:cs typeface="Times New Roman" pitchFamily="18" charset="0"/>
              </a:rPr>
              <a:t>Приоритетами государственной политики в сфере реализации государственной программы являются: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противодействие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коррупции, прежде всего за счет создания условий, затрудняющих возможность коррупционного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поведения и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обеспечивающих снижение уровня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коррупции;</a:t>
            </a:r>
            <a:endParaRPr lang="ru-RU" sz="1400" dirty="0">
              <a:solidFill>
                <a:prstClr val="black"/>
              </a:solidFill>
              <a:latin typeface="Muller Narrow Light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совершенствование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антикоррупционных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механизмов;</a:t>
            </a:r>
            <a:endParaRPr lang="ru-RU" sz="1400" dirty="0">
              <a:solidFill>
                <a:prstClr val="black"/>
              </a:solidFill>
              <a:latin typeface="Muller Narrow Light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повышение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правовой культуры населения региона и широкое привлечение граждан к противодействию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703354529"/>
              </p:ext>
            </p:extLst>
          </p:nvPr>
        </p:nvGraphicFramePr>
        <p:xfrm>
          <a:off x="8107872" y="3560228"/>
          <a:ext cx="3477089" cy="294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-98475" y="14929"/>
            <a:ext cx="12338100" cy="710137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              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      </a:t>
            </a:r>
            <a:r>
              <a:rPr lang="ru-RU" b="1" dirty="0" smtClean="0">
                <a:solidFill>
                  <a:srgbClr val="F05A28"/>
                </a:solidFill>
                <a:latin typeface="Muller Narrow Light" pitchFamily="50" charset="-52"/>
              </a:rPr>
              <a:t>За </a:t>
            </a:r>
            <a:r>
              <a:rPr lang="en-US" b="1" dirty="0">
                <a:solidFill>
                  <a:srgbClr val="F05A28"/>
                </a:solidFill>
                <a:latin typeface="Muller Narrow Light" pitchFamily="50" charset="-52"/>
              </a:rPr>
              <a:t>2</a:t>
            </a: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 квартал 2021 проведено 1 заседание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                       </a:t>
            </a:r>
            <a:r>
              <a:rPr lang="en-US" b="1" dirty="0" smtClean="0">
                <a:solidFill>
                  <a:srgbClr val="F05A28"/>
                </a:solidFill>
                <a:latin typeface="Muller Narrow Light" pitchFamily="50" charset="-52"/>
              </a:rPr>
              <a:t> </a:t>
            </a:r>
            <a:r>
              <a:rPr lang="ru-RU" b="1" dirty="0" smtClean="0">
                <a:solidFill>
                  <a:srgbClr val="F05A28"/>
                </a:solidFill>
                <a:latin typeface="Muller Narrow Light" pitchFamily="50" charset="-52"/>
              </a:rPr>
              <a:t>                   </a:t>
            </a: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ОБЩЕСТВЕННОГО СОВЕТА :</a:t>
            </a: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077"/>
            <a:ext cx="11552972" cy="932202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РАБОТА</a:t>
            </a:r>
            <a:r>
              <a:rPr lang="ru-RU" sz="2400" i="1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ОБЩЕСТВЕННОГО СОВЕТА ПРИ УПРАВЛЕНИИ </a:t>
            </a:r>
          </a:p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ПО РЕАЛИЗАЦИИ АНТИКОРРУПЦИОННОЙ ПОЛИТИКИ МУРМАНСКОЙ ОБЛАСТИ</a:t>
            </a:r>
            <a:endParaRPr lang="ru-RU" sz="24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15" y="1095427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001028" y="1113132"/>
            <a:ext cx="5419282" cy="1034473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Muller Narrow ExtraBold" pitchFamily="50" charset="-52"/>
              </a:rPr>
              <a:t>ПОЛОЖЕНИЕ ОБ </a:t>
            </a:r>
            <a:r>
              <a:rPr lang="ru-RU" sz="2000" dirty="0" smtClean="0">
                <a:solidFill>
                  <a:prstClr val="white"/>
                </a:solidFill>
                <a:latin typeface="Muller Narrow ExtraBold" pitchFamily="50" charset="-52"/>
              </a:rPr>
              <a:t>ОБЩЕСТВЕННОМ </a:t>
            </a:r>
            <a:r>
              <a:rPr lang="ru-RU" sz="2000" dirty="0">
                <a:solidFill>
                  <a:prstClr val="white"/>
                </a:solidFill>
                <a:latin typeface="Muller Narrow ExtraBold" pitchFamily="50" charset="-52"/>
              </a:rPr>
              <a:t>СОВЕТЕ </a:t>
            </a:r>
            <a:r>
              <a:rPr lang="en-US" sz="2000" dirty="0" smtClean="0">
                <a:solidFill>
                  <a:prstClr val="white"/>
                </a:solidFill>
                <a:latin typeface="Muller Narrow ExtraBold" pitchFamily="50" charset="-52"/>
              </a:rPr>
              <a:t/>
            </a:r>
            <a:br>
              <a:rPr lang="en-US" sz="2000" dirty="0" smtClean="0">
                <a:solidFill>
                  <a:prstClr val="white"/>
                </a:solidFill>
                <a:latin typeface="Muller Narrow ExtraBold" pitchFamily="50" charset="-52"/>
              </a:rPr>
            </a:br>
            <a:r>
              <a:rPr lang="ru-RU" sz="2000" dirty="0" smtClean="0">
                <a:solidFill>
                  <a:prstClr val="white"/>
                </a:solidFill>
                <a:latin typeface="Muller Narrow ExtraBold" pitchFamily="50" charset="-52"/>
              </a:rPr>
              <a:t>ПРИ </a:t>
            </a:r>
            <a:r>
              <a:rPr lang="ru-RU" sz="2000" dirty="0">
                <a:solidFill>
                  <a:prstClr val="white"/>
                </a:solidFill>
                <a:latin typeface="Muller Narrow ExtraBold" pitchFamily="50" charset="-52"/>
              </a:rPr>
              <a:t>УПРАВЛЕНИИ УТВЕРЖДЕНО ПРИКАЗОМ    </a:t>
            </a: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ОТ </a:t>
            </a:r>
            <a:r>
              <a:rPr lang="ru-RU" sz="2000" dirty="0">
                <a:solidFill>
                  <a:schemeClr val="bg1"/>
                </a:solidFill>
                <a:latin typeface="Muller Narrow ExtraBold" pitchFamily="50" charset="-52"/>
              </a:rPr>
              <a:t>03.06.2020 № 45-ОД</a:t>
            </a: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Muller Narrow ExtraBold" pitchFamily="50" charset="-52"/>
              </a:rPr>
              <a:t> </a:t>
            </a:r>
            <a:endParaRPr lang="ru-RU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500938" y="1066067"/>
            <a:ext cx="4376720" cy="69875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КОЛИЧЕСТВО ЧЛЕНОВ : 6 ЧЕЛОВЕК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6636470" y="2495758"/>
            <a:ext cx="5222216" cy="1484696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Правовая база, состав ОС и другая информация о работе ОС размещена на сайте Управления по реализации антикоррупционной политики Мурманской области</a:t>
            </a:r>
          </a:p>
          <a:p>
            <a:pPr algn="ctr"/>
            <a:r>
              <a:rPr lang="en-US" sz="1600" dirty="0">
                <a:solidFill>
                  <a:srgbClr val="F05A28"/>
                </a:solidFill>
                <a:latin typeface="Muller Narrow Light" pitchFamily="50" charset="-52"/>
              </a:rPr>
              <a:t>https://anticorrmo.gov-murman.ru/activities/anticorr_upr/public_council/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735" y="1208438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7500935" y="1809608"/>
            <a:ext cx="4376719" cy="6413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РЕЗЕРВ КАНДИДАТОВ В ЧЛЕНЫ: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5 ЧЕЛОВЕК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391" y="3893270"/>
            <a:ext cx="5453797" cy="31108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lvl="0"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1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. Повышение прозрачности и открытости деятельности УРАП МО, информирование общественности о целях, задачах и результатах деятельности Управления.</a:t>
            </a:r>
          </a:p>
          <a:p>
            <a:pPr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2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. Результаты социологических исследований в целях оценки уровня коррупции Мурманской области, проведенных в 2020 году УРАП МО </a:t>
            </a:r>
            <a:r>
              <a:rPr lang="en-US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en-US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по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методике, утвержденной постановлением Правительства РФ </a:t>
            </a:r>
            <a:r>
              <a:rPr lang="en-US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en-US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от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25.05.2019 № 662 «Об утверждении методики проведения социологических исследований в целях оценки уровня коррупции </a:t>
            </a:r>
            <a:r>
              <a:rPr lang="en-US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en-US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в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субъектах РФ», и мерах по противодействию «бытовой» и «деловой»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коррупции.</a:t>
            </a:r>
          </a:p>
          <a:p>
            <a:pPr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3. Выполнение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плана мероприятий по противодействию коррупции УРАП МО на 2020-2022 годы в целях оценки эффективности плана с позиции интересов гражданского общества.</a:t>
            </a:r>
            <a:endParaRPr lang="ru-RU" sz="14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just"/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391" y="2225755"/>
            <a:ext cx="6314918" cy="897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Muller Narrow Light" panose="00000400000000000000" pitchFamily="50" charset="-52"/>
              </a:rPr>
              <a:t>Члены Общественного совета при </a:t>
            </a:r>
            <a:r>
              <a:rPr lang="ru-RU" sz="1500" dirty="0" smtClean="0">
                <a:latin typeface="Muller Narrow Light" panose="00000400000000000000" pitchFamily="50" charset="-52"/>
              </a:rPr>
              <a:t>Управлении </a:t>
            </a:r>
            <a:r>
              <a:rPr lang="ru-RU" sz="1500" dirty="0">
                <a:latin typeface="Muller Narrow Light" panose="00000400000000000000" pitchFamily="50" charset="-52"/>
              </a:rPr>
              <a:t>приняли участие в "круглом столе", который состоялся </a:t>
            </a:r>
            <a:r>
              <a:rPr lang="ru-RU" sz="1500" dirty="0" smtClean="0">
                <a:latin typeface="Muller Narrow Light" panose="00000400000000000000" pitchFamily="50" charset="-52"/>
              </a:rPr>
              <a:t>   9 июня </a:t>
            </a:r>
            <a:r>
              <a:rPr lang="ru-RU" sz="1500" dirty="0">
                <a:latin typeface="Muller Narrow Light" panose="00000400000000000000" pitchFamily="50" charset="-52"/>
              </a:rPr>
              <a:t>2021 </a:t>
            </a:r>
            <a:r>
              <a:rPr lang="ru-RU" sz="1500" dirty="0" smtClean="0">
                <a:latin typeface="Muller Narrow Light" panose="00000400000000000000" pitchFamily="50" charset="-52"/>
              </a:rPr>
              <a:t>  с представителями республики Татарстан </a:t>
            </a:r>
            <a:br>
              <a:rPr lang="ru-RU" sz="1500" dirty="0" smtClean="0">
                <a:latin typeface="Muller Narrow Light" panose="00000400000000000000" pitchFamily="50" charset="-52"/>
              </a:rPr>
            </a:br>
            <a:r>
              <a:rPr lang="ru-RU" sz="1500" dirty="0" smtClean="0">
                <a:latin typeface="Muller Narrow Light" panose="00000400000000000000" pitchFamily="50" charset="-52"/>
              </a:rPr>
              <a:t>на тему: Участие </a:t>
            </a:r>
            <a:r>
              <a:rPr lang="ru-RU" sz="1500" dirty="0">
                <a:latin typeface="Muller Narrow Light" panose="00000400000000000000" pitchFamily="50" charset="-52"/>
              </a:rPr>
              <a:t>молодежи в реализации антикоррупционной политики: </a:t>
            </a:r>
            <a:r>
              <a:rPr lang="ru-RU" sz="1500" dirty="0" smtClean="0">
                <a:latin typeface="Muller Narrow Light" panose="00000400000000000000" pitchFamily="50" charset="-52"/>
              </a:rPr>
              <a:t/>
            </a:r>
            <a:br>
              <a:rPr lang="ru-RU" sz="1500" dirty="0" smtClean="0">
                <a:latin typeface="Muller Narrow Light" panose="00000400000000000000" pitchFamily="50" charset="-52"/>
              </a:rPr>
            </a:br>
            <a:r>
              <a:rPr lang="ru-RU" sz="1500" dirty="0" smtClean="0">
                <a:latin typeface="Muller Narrow Light" panose="00000400000000000000" pitchFamily="50" charset="-52"/>
              </a:rPr>
              <a:t>обмен опытом»</a:t>
            </a:r>
            <a:endParaRPr lang="ru-RU" sz="1500" dirty="0">
              <a:latin typeface="Muller Narrow Light" panose="000004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36" y="4378505"/>
            <a:ext cx="3203055" cy="2625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39" y="5230528"/>
            <a:ext cx="2657698" cy="177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-800" y="524649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649156" y="-1500280"/>
            <a:ext cx="42501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263319" y="-1680906"/>
            <a:ext cx="425013" cy="5070401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704244" y="574514"/>
            <a:ext cx="4294409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КВАРТАЛЕ 202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516612" y="1148309"/>
            <a:ext cx="4747525" cy="149329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Подведены итоги декларационной кампании. </a:t>
            </a: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100 % лиц обязанных в соответствии с законом подавать сведения о доходах, расходах, об имуществе и обязательствах имущественного характера представили декларации. Полученная информация анализируется.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67525" y="631077"/>
            <a:ext cx="5228272" cy="3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В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3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515622" y="2697847"/>
            <a:ext cx="4748516" cy="219742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Завершены проверки достоверности и полноты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О ДОХОДАХ, РАСХОДАХ, ОБ ИМУЩЕСТВЕ И ОБЯЗАТЕЛЬСТВАХ ИМУЩЕСТВЕННОГО ХАРАКТЕРА, ПРЕДСТАВЛЕННЫХ В ХОДЕ ДЕКЛАРАЦИОННОЙ КАМПАНИИ </a:t>
            </a: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2021. по итогам работы рассматривается вопрос о направлении обращений в советы депутатов для привлечения к дисциплинарной ответственности депутатов нарушивших законодательство о противодействии коррупции</a:t>
            </a:r>
            <a:endParaRPr lang="ru-RU" sz="1400" cap="all" dirty="0">
              <a:solidFill>
                <a:prstClr val="black"/>
              </a:solidFill>
              <a:latin typeface="Muller Narrow Light" pitchFamily="50" charset="-5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121326" y="1144764"/>
            <a:ext cx="4827033" cy="10825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228600" algn="just" defTabSz="917575"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совместно с министерством информационной политики и комитетом молодежной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политики </a:t>
            </a: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Разработка и утверждение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плана </a:t>
            </a: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мероприятий направленных на формирование у молодежи неприятия коррупции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516613" y="4951518"/>
            <a:ext cx="4748517" cy="143663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Проведена встреча с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представителями республики Татарстан по вопросам организации работы по противодействию коррупции. По итогам встречи достигнуты договоренности о дальнейшем сотрудничестве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7121326" y="4296426"/>
            <a:ext cx="4827032" cy="69078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Проведение проверок достоверности и полноты сведений о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доходах, представленных главами администраций муниципальных образований региона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121326" y="2317222"/>
            <a:ext cx="4827033" cy="183077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Подведение итогов анализа сведений о доходах, расходах, об имуществе и обязательствах имущественного характера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, ПРЕДСТАВЛЕННЫХ В РАМКАХ ДЕКЛАРАЦИОННОЙ КАМПАНИИ, ЛИЦАМИ ЗАМЕЩАЮЩИМИ ДОЛЖНОСТИ ГОСУДАРСТВЕННОЙ ГРАЖДАНСКОЙ СЛУЖБЫ В </a:t>
            </a:r>
            <a:r>
              <a:rPr lang="ru-RU" sz="1400" cap="all" dirty="0" err="1">
                <a:solidFill>
                  <a:prstClr val="black"/>
                </a:solidFill>
                <a:latin typeface="Muller Narrow Light" pitchFamily="50" charset="-52"/>
              </a:rPr>
              <a:t>иогв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 Мурманской области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0" y="6738"/>
            <a:ext cx="12312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406983" y="3159250"/>
            <a:ext cx="6074328" cy="805126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условий для обеспечения эффективного государственного и муниципального управления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7121325" y="5135636"/>
            <a:ext cx="4827033" cy="15330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Проведение мероприятий направленных на выявление и урегулирование возможного конфликта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интересов при прохождении государственной гражданской службы мурманской</a:t>
            </a: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 области. Установление аффилированности между государственными гражданскими служащими и </a:t>
            </a:r>
            <a:r>
              <a:rPr lang="ru-RU" sz="1400" cap="all" smtClean="0">
                <a:solidFill>
                  <a:prstClr val="black"/>
                </a:solidFill>
                <a:latin typeface="Muller Narrow Light" pitchFamily="50" charset="-52"/>
              </a:rPr>
              <a:t>подведомственными организациями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7723</TotalTime>
  <Words>664</Words>
  <Application>Microsoft Office PowerPoint</Application>
  <PresentationFormat>Произвольный</PresentationFormat>
  <Paragraphs>113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644</cp:revision>
  <cp:lastPrinted>2020-12-17T11:09:42Z</cp:lastPrinted>
  <dcterms:created xsi:type="dcterms:W3CDTF">2019-09-18T12:34:40Z</dcterms:created>
  <dcterms:modified xsi:type="dcterms:W3CDTF">2022-04-15T11:55:02Z</dcterms:modified>
</cp:coreProperties>
</file>