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96" r:id="rId2"/>
    <p:sldMasterId id="2147483744" r:id="rId3"/>
  </p:sldMasterIdLst>
  <p:notesMasterIdLst>
    <p:notesMasterId r:id="rId13"/>
  </p:notesMasterIdLst>
  <p:handoutMasterIdLst>
    <p:handoutMasterId r:id="rId14"/>
  </p:handoutMasterIdLst>
  <p:sldIdLst>
    <p:sldId id="256" r:id="rId4"/>
    <p:sldId id="307" r:id="rId5"/>
    <p:sldId id="312" r:id="rId6"/>
    <p:sldId id="314" r:id="rId7"/>
    <p:sldId id="322" r:id="rId8"/>
    <p:sldId id="321" r:id="rId9"/>
    <p:sldId id="327" r:id="rId10"/>
    <p:sldId id="329" r:id="rId11"/>
    <p:sldId id="313" r:id="rId12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/>
    <p:restoredTop sz="94743" autoAdjust="0"/>
  </p:normalViewPr>
  <p:slideViewPr>
    <p:cSldViewPr snapToGrid="0" snapToObjects="1">
      <p:cViewPr varScale="1">
        <p:scale>
          <a:sx n="101" d="100"/>
          <a:sy n="101" d="100"/>
        </p:scale>
        <p:origin x="984" y="10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Динамика </a:t>
            </a:r>
            <a:br>
              <a:rPr lang="ru-RU" sz="1200"/>
            </a:br>
            <a:r>
              <a:rPr lang="ru-RU" sz="1200"/>
              <a:t>исполнения ГП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1E-2"/>
          <c:y val="0.48040636510406542"/>
          <c:w val="0.96248568362968479"/>
          <c:h val="0.417728802797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   25,6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24,6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153792"/>
        <c:axId val="99155328"/>
      </c:barChart>
      <c:catAx>
        <c:axId val="9915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55328"/>
        <c:crosses val="autoZero"/>
        <c:auto val="1"/>
        <c:lblAlgn val="ctr"/>
        <c:lblOffset val="100"/>
        <c:noMultiLvlLbl val="0"/>
      </c:catAx>
      <c:valAx>
        <c:axId val="9915532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991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0.75283</cdr:x>
      <cdr:y>0</cdr:y>
    </cdr:from>
    <cdr:to>
      <cdr:x>0.97912</cdr:x>
      <cdr:y>0.19877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17644" y="0"/>
          <a:ext cx="786831" cy="5852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6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1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136D5-D654-D24E-A672-F046D980ACF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0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A386B-C8DA-A64B-8B9C-FD28215BAE07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2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F3F2B-851B-E642-8031-1AFDAC0D5D8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B110B-14BA-2648-9C85-9ACAEDAB5D5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1A2F9-A925-7C41-A2F8-8CEFE8397EE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42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610CD-251B-8D4E-80EC-8EE557DEB270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2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A2EDD-EB01-004F-A77D-A44AD5F7C663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76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9B937-F672-974A-A4F0-0DDE3DA5A3A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0D22D-5E39-8F4C-B7FD-D0F9E543B3CD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723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994D-0C2E-054B-B81B-537B2F34D486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9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A7999-807F-514F-9C58-CCA0BF735DC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90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3"/>
            <a:ext cx="9179719" cy="2506427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32" indent="0" algn="ctr">
              <a:buNone/>
              <a:defRPr sz="1920"/>
            </a:lvl2pPr>
            <a:lvl3pPr marL="877864" indent="0" algn="ctr">
              <a:buNone/>
              <a:defRPr sz="1728"/>
            </a:lvl3pPr>
            <a:lvl4pPr marL="1316798" indent="0" algn="ctr">
              <a:buNone/>
              <a:defRPr sz="1536"/>
            </a:lvl4pPr>
            <a:lvl5pPr marL="1755730" indent="0" algn="ctr">
              <a:buNone/>
              <a:defRPr sz="1536"/>
            </a:lvl5pPr>
            <a:lvl6pPr marL="2194662" indent="0" algn="ctr">
              <a:buNone/>
              <a:defRPr sz="1536"/>
            </a:lvl6pPr>
            <a:lvl7pPr marL="2633594" indent="0" algn="ctr">
              <a:buNone/>
              <a:defRPr sz="1536"/>
            </a:lvl7pPr>
            <a:lvl8pPr marL="3072527" indent="0" algn="ctr">
              <a:buNone/>
              <a:defRPr sz="1536"/>
            </a:lvl8pPr>
            <a:lvl9pPr marL="3511460" indent="0" algn="ctr">
              <a:buNone/>
              <a:defRPr sz="153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CC9136D5-D654-D24E-A672-F046D980AC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4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ADBA386B-C8DA-A64B-8B9C-FD28215BAE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5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1"/>
            <a:ext cx="10556677" cy="2994714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6"/>
            <a:ext cx="10556677" cy="1574849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3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6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7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66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59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527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4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5A5F3F2B-851B-E642-8031-1AFDAC0D5D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1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DB110B-14BA-2648-9C85-9ACAEDAB5D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3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1764832"/>
            <a:ext cx="51779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2629750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50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1E1A2F9-A925-7C41-A2F8-8CEFE8397E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7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1DF610CD-251B-8D4E-80EC-8EE557DEB2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82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4BCA2EDD-EB01-004F-A77D-A44AD5F7C6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70"/>
            <a:ext cx="6196310" cy="5116178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19B937-F672-974A-A4F0-0DDE3DA5A3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62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70"/>
            <a:ext cx="6196310" cy="5116178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932" indent="0">
              <a:buNone/>
              <a:defRPr sz="2688"/>
            </a:lvl2pPr>
            <a:lvl3pPr marL="877864" indent="0">
              <a:buNone/>
              <a:defRPr sz="2304"/>
            </a:lvl3pPr>
            <a:lvl4pPr marL="1316798" indent="0">
              <a:buNone/>
              <a:defRPr sz="1920"/>
            </a:lvl4pPr>
            <a:lvl5pPr marL="1755730" indent="0">
              <a:buNone/>
              <a:defRPr sz="1920"/>
            </a:lvl5pPr>
            <a:lvl6pPr marL="2194662" indent="0">
              <a:buNone/>
              <a:defRPr sz="1920"/>
            </a:lvl6pPr>
            <a:lvl7pPr marL="2633594" indent="0">
              <a:buNone/>
              <a:defRPr sz="1920"/>
            </a:lvl7pPr>
            <a:lvl8pPr marL="3072527" indent="0">
              <a:buNone/>
              <a:defRPr sz="1920"/>
            </a:lvl8pPr>
            <a:lvl9pPr marL="351146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3970D22D-5E39-8F4C-B7FD-D0F9E543B3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7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E5E994D-0C2E-054B-B81B-537B2F34D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46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3" y="383298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8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923A7999-807F-514F-9C58-CCA0BF735D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21.08.2023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21.08.2023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21.08.2023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D3140-0CDD-0A42-841C-3D3BA030B895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5DFD3140-0CDD-0A42-841C-3D3BA030B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8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87786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67" indent="-219467" algn="l" defTabSz="87786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9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33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26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12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306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99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92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3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6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98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73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66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59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527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46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2. ИСПОЛНЕНИЕ </a:t>
            </a:r>
            <a:r>
              <a:rPr lang="ru-RU" sz="1600" b="1" cap="all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за </a:t>
            </a:r>
            <a:r>
              <a:rPr lang="ru-RU" sz="1600" b="1" cap="all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600" b="1" cap="all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4</a:t>
            </a:r>
            <a:r>
              <a:rPr lang="ru-RU" sz="1400" b="1" cap="all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2022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И.О. НАЧАЛЬНИКА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ПШЕНИЧНЫЙ МИХАИЛ АЛЕКСАНДРОВИЧ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4 КВАРТАЛ 202</a:t>
            </a:r>
            <a:r>
              <a:rPr lang="ru-RU" sz="2400" dirty="0">
                <a:latin typeface="Muller Narrow Light" pitchFamily="2" charset="0"/>
              </a:rPr>
              <a:t>2</a:t>
            </a:r>
            <a:r>
              <a:rPr lang="ru-RU" sz="2400" dirty="0" smtClean="0">
                <a:latin typeface="Muller Narrow Light" pitchFamily="2" charset="0"/>
              </a:rPr>
              <a:t>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943100" y="4484254"/>
            <a:ext cx="4038600" cy="5474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проведению исследования «деловой» коррупции в Мурманской области социологическими методами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рамках  регионального антикоррупционного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мониторинга</a:t>
            </a:r>
            <a:endParaRPr lang="ru-RU" sz="9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793198" y="3950431"/>
            <a:ext cx="1014856" cy="434959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1935460" y="3882050"/>
            <a:ext cx="4046239" cy="53418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проведению исследования «бытовой»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Мурманской области социологическими методами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рамках  регионального антикоррупционного мониторинга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7" y="1241001"/>
            <a:ext cx="2326807" cy="1782838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от </a:t>
            </a:r>
            <a:r>
              <a:rPr lang="ru-RU" sz="1400" dirty="0" smtClean="0">
                <a:solidFill>
                  <a:srgbClr val="0070C0"/>
                </a:solidFill>
                <a:latin typeface="Muller Narrow ExtraBold" pitchFamily="50" charset="-52"/>
              </a:rPr>
              <a:t>16.12.2021 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№ 2712-01-ЗМО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на 2022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на плановый период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2023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2024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годов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1798723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24,6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6"/>
                <a:ext cx="1216795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25,6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5"/>
                <a:ext cx="1088537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2022 </a:t>
                </a:r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4 кв. 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2022 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30092" y="1922864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Muller Narrow ExtraBold" pitchFamily="50" charset="-52"/>
              </a:rPr>
              <a:t>95,78 </a:t>
            </a:r>
            <a:r>
              <a:rPr lang="ru-RU" sz="2800" i="1" dirty="0" smtClean="0">
                <a:solidFill>
                  <a:srgbClr val="0070C0"/>
                </a:solidFill>
                <a:latin typeface="Muller Narrow ExtraBold" pitchFamily="50" charset="-52"/>
              </a:rPr>
              <a:t>%</a:t>
            </a:r>
            <a:endParaRPr lang="ru-RU" sz="2800" i="1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800552" y="4505072"/>
            <a:ext cx="1014857" cy="461600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811420" y="3082082"/>
            <a:ext cx="5170280" cy="30705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267032" y="3894741"/>
            <a:ext cx="4274002" cy="50533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проведению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«бытовой»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Мурманской области социологическими методами в рамках  регионального антикоррупционного мониторинга</a:t>
            </a: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249892" y="4447267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проведению исследования «деловой» коррупции в Мурманской области социологическими методами в рамках  регионального антикоррупционного мониторинга</a:t>
            </a: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210904" y="3950066"/>
            <a:ext cx="959391" cy="3808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0,7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6196639" y="3090293"/>
            <a:ext cx="5361535" cy="3126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1939128" y="3479392"/>
            <a:ext cx="4042571" cy="3698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267033" y="3487159"/>
            <a:ext cx="4291141" cy="35102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функций по реализации антикоррупционной политики </a:t>
            </a:r>
            <a:b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210905" y="4505072"/>
            <a:ext cx="935038" cy="402513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0,7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823582" y="3448671"/>
            <a:ext cx="1014856" cy="4005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23,4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196639" y="3469418"/>
            <a:ext cx="959391" cy="3687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22,4</a:t>
            </a: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11420" y="5086355"/>
            <a:ext cx="1014856" cy="454984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0,5</a:t>
            </a:r>
            <a:endParaRPr lang="ru-RU" dirty="0"/>
          </a:p>
        </p:txBody>
      </p:sp>
      <p:sp>
        <p:nvSpPr>
          <p:cNvPr id="40" name="Скругленный прямоугольник 39">
            <a:extLst/>
          </p:cNvPr>
          <p:cNvSpPr/>
          <p:nvPr/>
        </p:nvSpPr>
        <p:spPr>
          <a:xfrm>
            <a:off x="1943099" y="5082490"/>
            <a:ext cx="4038599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>
            <a:off x="800552" y="5648236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3" name="Скругленный прямоугольник 42">
            <a:extLst/>
          </p:cNvPr>
          <p:cNvSpPr/>
          <p:nvPr/>
        </p:nvSpPr>
        <p:spPr>
          <a:xfrm>
            <a:off x="1937668" y="5603654"/>
            <a:ext cx="4044032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Изготовление продукции с антикоррупционной символикой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для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профилактических мероприятий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800552" y="6183178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1937668" y="6135064"/>
            <a:ext cx="4044030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 Изготовление печатной продукции антикоррупционной тематики</a:t>
            </a:r>
          </a:p>
        </p:txBody>
      </p:sp>
      <p:sp>
        <p:nvSpPr>
          <p:cNvPr id="46" name="Скругленный прямоугольник 45">
            <a:extLst/>
          </p:cNvPr>
          <p:cNvSpPr/>
          <p:nvPr/>
        </p:nvSpPr>
        <p:spPr>
          <a:xfrm>
            <a:off x="6210905" y="5095238"/>
            <a:ext cx="959391" cy="39377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0,52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6210905" y="6198277"/>
            <a:ext cx="959391" cy="362858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0,09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6210905" y="5630646"/>
            <a:ext cx="959391" cy="39554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0,17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>
            <a:off x="7249892" y="5056743"/>
            <a:ext cx="4291142" cy="432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7249892" y="5520595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продукции с антикоррупционной символикой для профилактических мероприятий</a:t>
            </a:r>
          </a:p>
        </p:txBody>
      </p:sp>
      <p:sp>
        <p:nvSpPr>
          <p:cNvPr id="51" name="Скругленный прямоугольник 50">
            <a:extLst/>
          </p:cNvPr>
          <p:cNvSpPr/>
          <p:nvPr/>
        </p:nvSpPr>
        <p:spPr>
          <a:xfrm>
            <a:off x="7249892" y="6077840"/>
            <a:ext cx="4291142" cy="4935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печатной продукции антикоррупционной 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2020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 №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1886848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2929318"/>
            <a:ext cx="3436073" cy="3499761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4" y="6538286"/>
            <a:ext cx="7356315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6615" y="2929318"/>
            <a:ext cx="3814365" cy="3499761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Muller Narrow Light" panose="00000400000000000000" pitchFamily="50" charset="-52"/>
              </a:rPr>
              <a:t>Приоритетами государственной политики в сфере реализации государственной программы являются</a:t>
            </a:r>
            <a:r>
              <a:rPr lang="ru-RU" sz="14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Muller Narrow Light" panose="00000400000000000000" pitchFamily="50" charset="-52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противодействие коррупции, прежде всего за счет создания условий, затрудняющих возможность коррупционного поведения и обеспечивающих снижение уровня коррупции;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совершенствование антикоррупционных механизмов;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повышение правовой культуры населения региона и широкое привлечение граждан к противодействию коррупции.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211090060"/>
              </p:ext>
            </p:extLst>
          </p:nvPr>
        </p:nvGraphicFramePr>
        <p:xfrm>
          <a:off x="8107872" y="3560228"/>
          <a:ext cx="3477089" cy="34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760396"/>
            <a:ext cx="12239624" cy="6355910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769402"/>
            <a:ext cx="11552972" cy="865609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ОБЩЕСТВЕННЫЙ СОВЕТ ПРИ УПРАВЛЕНИИ 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ПО РЕАЛИЗАЦИИ АНТИКОРРУПЦИОННОЙ ПОЛИТИКИ МУРМАНСКОЙ ОБЛАСТИ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1" y="1638655"/>
            <a:ext cx="572610" cy="695656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79658" y="2502297"/>
            <a:ext cx="5419282" cy="885162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ПОЛОЖЕНИЕ ОБ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ОБЩЕСТВЕННОМ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СОВЕТЕ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ПРИ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УПРАВЛЕНИИ УТВЕРЖДЕНО ПРИКАЗОМ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03.06.2020 № 45-ОД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marR="0" lvl="0" indent="-22860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60708" y="2404590"/>
            <a:ext cx="4714819" cy="4339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КОЛИЧЕСТВО ЧЛЕНОВ : 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1329195" y="1674669"/>
            <a:ext cx="9874611" cy="602093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Правовая база, состав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и другая информация о работе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размещена на сайте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Управления по реализации антикоррупционной политики Мурманской области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https://anticorrmo.gov-murman.ru/activities/anticorr_upr/public_council/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9" y="2573444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6924118" y="2935701"/>
            <a:ext cx="4787998" cy="6157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РЕЗЕРВ КАНДИДАТОВ В ЧЛЕНЫ: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5" y="3499294"/>
            <a:ext cx="4887327" cy="33174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 </a:t>
            </a:r>
            <a:endParaRPr lang="ru-RU" sz="2400" b="1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79" y="3648641"/>
            <a:ext cx="4364475" cy="32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2454" y="9089797"/>
            <a:ext cx="3921060" cy="180624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Muller Narrow Light" pitchFamily="2" charset="0"/>
              </a:rPr>
              <a:t>АНТИКОРРУПЦИОННАЯ ПРОПАГАНДА И ПРОСВЕЩЕНИЕ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474723" y="1536970"/>
            <a:ext cx="85227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+mn-ea"/>
                <a:cs typeface="+mn-cs"/>
              </a:rPr>
              <a:t>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723" y="131266"/>
            <a:ext cx="648000" cy="648000"/>
          </a:xfrm>
          <a:prstGeom prst="rect">
            <a:avLst/>
          </a:prstGeom>
        </p:spPr>
      </p:pic>
      <p:sp>
        <p:nvSpPr>
          <p:cNvPr id="4" name="AutoShape 2" descr="https://anticorrmo.gov-murman.ru/upload/iblock/68e/IMG_73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4" descr="https://anticorrmo.gov-murman.ru/upload/iblock/164/IMG_7359.jpg"/>
          <p:cNvSpPr>
            <a:spLocks noChangeAspect="1" noChangeArrowheads="1"/>
          </p:cNvSpPr>
          <p:nvPr/>
        </p:nvSpPr>
        <p:spPr bwMode="auto">
          <a:xfrm>
            <a:off x="-401339" y="464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2" descr="https://anticorrmo.gov-murman.ru/upload/iblock/93f/IMG_20201208_174839_8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0" y="660507"/>
            <a:ext cx="12227668" cy="6621093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9 ноября 2022 года в Мурманском арктическом государственном университете состоялся «круглый стол» со  студентами и  экспертами на тему: «Актуальные проблемы противодействия коррупции в Арктической зоне России». 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В целях антикоррупционного просвещения Управлением организованы и проведены деловые игры: </a:t>
            </a:r>
          </a:p>
          <a:p>
            <a:pPr algn="ctr"/>
            <a:r>
              <a:rPr lang="ru-RU" sz="1600" b="1" dirty="0" smtClean="0"/>
              <a:t>- «Знания не купишь!» со студенты мурманского филиала Уральского регионального колледжа;</a:t>
            </a:r>
          </a:p>
          <a:p>
            <a:pPr algn="ctr"/>
            <a:r>
              <a:rPr lang="ru-RU" sz="1600" b="1" dirty="0" smtClean="0"/>
              <a:t>- </a:t>
            </a:r>
            <a:r>
              <a:rPr lang="ru-RU" sz="1600" b="1" dirty="0" err="1" smtClean="0"/>
              <a:t>квест</a:t>
            </a:r>
            <a:r>
              <a:rPr lang="ru-RU" sz="1600" b="1" dirty="0" smtClean="0"/>
              <a:t> «Координаты власти 18+» с участием студентов МАГУ, МГТУ, и мурманского филиала Уральского регионального колледжа;</a:t>
            </a:r>
          </a:p>
          <a:p>
            <a:pPr algn="ctr"/>
            <a:r>
              <a:rPr lang="ru-RU" sz="1600" b="1" dirty="0" smtClean="0"/>
              <a:t>- антикоррупционная игра «Мафия» в Мурманской областной научной библиотеке, с участием членов организационных групп проекта «Конституция и молодежь».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7 ноября 2022 года Управление и Уполномоченный по защите прав предпринимателей в Мурманской области  подписали соглашение о сотрудничестве. 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10 ноября 2022 года специалисты Управления и Уполномоченный </a:t>
            </a:r>
          </a:p>
          <a:p>
            <a:pPr algn="ctr"/>
            <a:r>
              <a:rPr lang="ru-RU" sz="1600" b="1" dirty="0" smtClean="0"/>
              <a:t>по защите прав предпринимателей  на «круглом столе» в администрации </a:t>
            </a:r>
          </a:p>
          <a:p>
            <a:pPr algn="ctr"/>
            <a:r>
              <a:rPr lang="ru-RU" sz="1600" b="1" dirty="0" smtClean="0"/>
              <a:t>г. Мончегорска с представителями бизнес-сообщества.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18 ноября 2022 года в Правительстве Мурманской области сотрудники Управления провели курсы повышения квалификации для муниципальных служащих органов местного самоуправления.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24 </a:t>
            </a:r>
            <a:r>
              <a:rPr lang="ru-RU" sz="1600" b="1" dirty="0"/>
              <a:t>ноября 2022 года совместно с аппаратом Уполномоченного </a:t>
            </a:r>
          </a:p>
          <a:p>
            <a:pPr algn="ctr"/>
            <a:r>
              <a:rPr lang="ru-RU" sz="1600" b="1" dirty="0"/>
              <a:t>по правам человека в Мурманской области, провели для студентов МАГУ ситуационные игры «События в городе N» и «Честный город».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7  </a:t>
            </a:r>
            <a:r>
              <a:rPr lang="ru-RU" sz="1600" b="1" dirty="0"/>
              <a:t>декабря  2022 года сотрудники Управления приняли участие </a:t>
            </a:r>
          </a:p>
          <a:p>
            <a:pPr algn="ctr"/>
            <a:r>
              <a:rPr lang="ru-RU" sz="1600" b="1" dirty="0"/>
              <a:t>в «круглом столе» который состоялся в прокуратуре Мурманской области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51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2454" y="9089797"/>
            <a:ext cx="3921060" cy="180624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Muller Narrow Light" pitchFamily="2" charset="0"/>
              </a:rPr>
              <a:t>АНТИКОРРУПЦИОННАЯ ПРОПАГАНДА И ПРОСВЕЩЕНИЕ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474723" y="1536970"/>
            <a:ext cx="85227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+mn-ea"/>
                <a:cs typeface="+mn-cs"/>
              </a:rPr>
              <a:t>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723" y="131266"/>
            <a:ext cx="648000" cy="648000"/>
          </a:xfrm>
          <a:prstGeom prst="rect">
            <a:avLst/>
          </a:prstGeom>
        </p:spPr>
      </p:pic>
      <p:sp>
        <p:nvSpPr>
          <p:cNvPr id="4" name="AutoShape 2" descr="https://anticorrmo.gov-murman.ru/upload/iblock/68e/IMG_73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4" descr="https://anticorrmo.gov-murman.ru/upload/iblock/164/IMG_7359.jpg"/>
          <p:cNvSpPr>
            <a:spLocks noChangeAspect="1" noChangeArrowheads="1"/>
          </p:cNvSpPr>
          <p:nvPr/>
        </p:nvSpPr>
        <p:spPr bwMode="auto">
          <a:xfrm>
            <a:off x="-401339" y="464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2" descr="https://anticorrmo.gov-murman.ru/upload/iblock/93f/IMG_20201208_174839_8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7" y="798209"/>
            <a:ext cx="5219187" cy="2384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45" y="798210"/>
            <a:ext cx="5774207" cy="23845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" y="3322073"/>
            <a:ext cx="4723028" cy="35422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3013" y="3824928"/>
            <a:ext cx="3473619" cy="26052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4987" y="3390726"/>
            <a:ext cx="3412411" cy="34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266597" y="658990"/>
            <a:ext cx="11701865" cy="6070349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88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757094" y="-1277474"/>
            <a:ext cx="406446" cy="44851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9125986" y="-1450208"/>
            <a:ext cx="406446" cy="4848885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897152" y="706678"/>
            <a:ext cx="4106795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СДЕЛАНО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 4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КВАРТАЛЕ 2022 Г</a:t>
            </a:r>
            <a:r>
              <a:rPr kumimoji="0" lang="ru-RU" sz="22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.</a:t>
            </a: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717718" y="1208332"/>
            <a:ext cx="4849337" cy="1232583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осуществлен </a:t>
            </a: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Мониторинг законодательства о противодействии коррупции и его актуализация путем подготовки </a:t>
            </a: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проектов </a:t>
            </a: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нормативных правовых </a:t>
            </a: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актов, их согласование и утверждение</a:t>
            </a:r>
            <a:endParaRPr kumimoji="0" lang="ru-RU" sz="1339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34859" y="760769"/>
            <a:ext cx="4999860" cy="37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ПЛАНИРУЕТСЯ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 1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КВАРТАЛЕ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2023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Г.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717719" y="2684478"/>
            <a:ext cx="4719078" cy="171356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</a:t>
            </a: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ОСУЩЕСТВЛЕН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АНАЛИЗ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СВЕДЕНИЙ О ДОХОДАХ, РАСХОДАХ, ОБ ИМУЩЕСТВЕ И ОБЯЗАТЕЛЬСТВАХ ИМУЩЕСТВЕННОГО ХАРАКТЕРА, ПРЕДСТАВЛЕННЫХ ГОСУДАРСТВЕННЫМИ СЛУЖАЩИМИ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И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ЛИЦАМИ,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ЗАМЕЩАЮЩИМИ муниципальные должности Мурманской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области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</a:b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с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помощью ГИС «ПОСЕЙДОН»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077573" y="1252013"/>
            <a:ext cx="4616150" cy="123778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Подготовка проекта ПЛАНА РАБОТЫ КОМИССИИ по координации работы по противодействию коррупции на 2023 год </a:t>
            </a:r>
            <a:endParaRPr kumimoji="0" lang="ru-RU" sz="1339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7021134" y="4619624"/>
            <a:ext cx="4616150" cy="171415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Проведение АНАЛИЗА СВЕДЕНИЙ О ДОХОДАХ, РАСХОДАХ, ОБ ИМУЩЕСТВЕ И ОБЯЗАТЕЛЬСТВАХ ИМУЩЕСТВЕННОГО ХАРАКТЕРА, ПРЕДСТАВЛЕННЫХ ГОСУДАРСТВЕННЫМИ СЛУЖАЩИМИ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И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ЛИЦАМИ,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претендующими на замещение должностей государственной гражданской службы Мурманской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области с помощью ГИС «ПОСЕЙДОН»</a:t>
            </a: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7077573" y="2564355"/>
            <a:ext cx="4616150" cy="2014712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cap="all" dirty="0" smtClean="0">
              <a:solidFill>
                <a:prstClr val="black"/>
              </a:solidFill>
              <a:latin typeface="Muller Narrow Light" pitchFamily="50" charset="-52"/>
            </a:endParaRPr>
          </a:p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cap="all" dirty="0" smtClean="0">
                <a:solidFill>
                  <a:prstClr val="black"/>
                </a:solidFill>
                <a:latin typeface="Muller Narrow Light" pitchFamily="50" charset="-52"/>
              </a:rPr>
              <a:t>МОНИТОРИНГ </a:t>
            </a:r>
            <a:r>
              <a:rPr lang="ru-RU" sz="1400" cap="all" dirty="0">
                <a:solidFill>
                  <a:prstClr val="black"/>
                </a:solidFill>
                <a:latin typeface="Muller Narrow Light" pitchFamily="50" charset="-52"/>
              </a:rPr>
              <a:t>ЗАКОНОДАТЕЛЬСТВА О ПРОТИВОДЕЙСТВИИ коррупции с целью его актуализации, Проведение АНАЛИЗА СВЕДЕНИЙ О ДОХОДАХ, РАСХОДАХ, ОБ ИМУЩЕСТВЕ И ОБЯЗАТЕЛЬСТВАХ ИМУЩЕСТВЕННОГО ХАРАКТЕРА, ПРЕДСТАВЛЕННЫХ ГОСУДАРСТВЕННЫМИ СЛУЖАЩИМИ </a:t>
            </a:r>
            <a:r>
              <a:rPr lang="ru-RU" sz="1400" cap="all" dirty="0" smtClean="0">
                <a:solidFill>
                  <a:prstClr val="black"/>
                </a:solidFill>
                <a:latin typeface="Muller Narrow Light" pitchFamily="50" charset="-52"/>
              </a:rPr>
              <a:t>И </a:t>
            </a:r>
            <a:r>
              <a:rPr lang="ru-RU" sz="1400" cap="all" dirty="0">
                <a:solidFill>
                  <a:prstClr val="black"/>
                </a:solidFill>
                <a:latin typeface="Muller Narrow Light" pitchFamily="50" charset="-52"/>
              </a:rPr>
              <a:t>ЛИЦАМИ, ЗАМЕЩАЮЩИМИ муниципальные должности </a:t>
            </a:r>
            <a:br>
              <a:rPr lang="ru-RU" sz="1400" cap="all" dirty="0">
                <a:solidFill>
                  <a:prstClr val="black"/>
                </a:solidFill>
                <a:latin typeface="Muller Narrow Light" pitchFamily="50" charset="-52"/>
              </a:rPr>
            </a:br>
            <a:r>
              <a:rPr lang="ru-RU" sz="1400" cap="all" dirty="0">
                <a:solidFill>
                  <a:prstClr val="black"/>
                </a:solidFill>
                <a:latin typeface="Muller Narrow Light" pitchFamily="50" charset="-52"/>
              </a:rPr>
              <a:t>Мурманской области с помощью ГИС «ПОСЕЙДОН»</a:t>
            </a:r>
          </a:p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cap="all" dirty="0">
              <a:solidFill>
                <a:prstClr val="black"/>
              </a:solidFill>
              <a:latin typeface="Muller Narrow Light" pitchFamily="50" charset="-52"/>
            </a:endParaRP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267362" y="163705"/>
            <a:ext cx="11774735" cy="44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О КЛЮЧЕВЫХ РЕЗУЛЬТАТАХ УПРАВЛЕНИЯ</a:t>
            </a: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900287" y="6676178"/>
            <a:ext cx="2071977" cy="36587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3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4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034465" y="3178523"/>
            <a:ext cx="5808953" cy="769889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6219" tIns="53110" rIns="106219" bIns="53110" rtlCol="0">
            <a:spAutoFit/>
          </a:bodyPr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/>
                <a:ea typeface="+mn-ea"/>
                <a:cs typeface="Times New Roman" pitchFamily="18" charset="0"/>
              </a:rPr>
              <a:t>Цель- создание условий для обеспечения эффективного государственного и муниципального управления</a:t>
            </a:r>
            <a:endParaRPr kumimoji="0" lang="ru-RU" sz="191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1713918" y="4619624"/>
            <a:ext cx="4543916" cy="184831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Осуществлен рабочий визит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в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Министерство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по контролю и профилактике коррупционных правонарушений Тульской области с целью перенимания передового опыта и лучших практик.</a:t>
            </a:r>
          </a:p>
        </p:txBody>
      </p:sp>
    </p:spTree>
    <p:extLst>
      <p:ext uri="{BB962C8B-B14F-4D97-AF65-F5344CB8AC3E}">
        <p14:creationId xmlns:p14="http://schemas.microsoft.com/office/powerpoint/2010/main" val="36241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8380</TotalTime>
  <Words>856</Words>
  <Application>Microsoft Office PowerPoint</Application>
  <PresentationFormat>Произвольный</PresentationFormat>
  <Paragraphs>151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2_Тема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717</cp:revision>
  <cp:lastPrinted>2020-12-17T11:09:42Z</cp:lastPrinted>
  <dcterms:created xsi:type="dcterms:W3CDTF">2019-09-18T12:34:40Z</dcterms:created>
  <dcterms:modified xsi:type="dcterms:W3CDTF">2023-08-21T09:12:47Z</dcterms:modified>
</cp:coreProperties>
</file>