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7" r:id="rId3"/>
    <p:sldId id="312" r:id="rId4"/>
    <p:sldId id="314" r:id="rId5"/>
    <p:sldId id="322" r:id="rId6"/>
    <p:sldId id="335" r:id="rId7"/>
    <p:sldId id="334" r:id="rId8"/>
    <p:sldId id="313" r:id="rId9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0000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3"/>
    <p:restoredTop sz="94743" autoAdjust="0"/>
  </p:normalViewPr>
  <p:slideViewPr>
    <p:cSldViewPr snapToGrid="0" snapToObjects="1">
      <p:cViewPr varScale="1">
        <p:scale>
          <a:sx n="101" d="100"/>
          <a:sy n="101" d="100"/>
        </p:scale>
        <p:origin x="984" y="72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</a:t>
            </a:r>
            <a:br>
              <a:rPr lang="ru-RU"/>
            </a:br>
            <a:r>
              <a:rPr lang="ru-RU"/>
              <a:t>исполнения ГП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80376257265776E-2"/>
          <c:y val="0.4804063651040657"/>
          <c:w val="0.96248568362968501"/>
          <c:h val="0.41772880279784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    </a:t>
                    </a:r>
                    <a:r>
                      <a:rPr lang="en-US" dirty="0" smtClean="0"/>
                      <a:t>27,8</a:t>
                    </a:r>
                    <a:endParaRPr lang="en-US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0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1F2-B937-08F583E2D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26,0</a:t>
                    </a:r>
                    <a:endParaRPr lang="en-US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8-41F2-B937-08F583E2D8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658432"/>
        <c:axId val="80659968"/>
      </c:barChart>
      <c:catAx>
        <c:axId val="8065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659968"/>
        <c:crosses val="autoZero"/>
        <c:auto val="1"/>
        <c:lblAlgn val="ctr"/>
        <c:lblOffset val="100"/>
        <c:noMultiLvlLbl val="0"/>
      </c:catAx>
      <c:valAx>
        <c:axId val="8065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65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0.75283</cdr:x>
      <cdr:y>0</cdr:y>
    </cdr:from>
    <cdr:to>
      <cdr:x>0.97912</cdr:x>
      <cdr:y>0.19877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17644" y="0"/>
          <a:ext cx="786831" cy="5852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30E28-64DD-4339-AC4D-539BB599FF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6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2D45D-5942-6A46-ADA1-0B5F8B01E5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650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498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7858" y="1431638"/>
            <a:ext cx="12236928" cy="538223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" y="343108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4123" y="2283042"/>
            <a:ext cx="11662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УПРАВЛЕНИЯ ПО РЕАЛИЗАЦИИ АНТИКОРРУПЦИОННОЙ ПОЛИТИКИ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мурманской области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913746" y="5698227"/>
            <a:ext cx="465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 20. ИСПОЛНЕНИЕ за </a:t>
            </a:r>
            <a:r>
              <a:rPr lang="ru-RU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4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кв.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2024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57309" y="5567102"/>
            <a:ext cx="535423" cy="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446918" y="1278754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СТРУКТУРА УПРАВЛЕНИЯ ПО РЕАЛИЗАЦИИ АНТИКОРРУПЦИОННОЙ ПОЛИТИКИ МУРМАНСКОЙ ОБЛАСТИ</a:t>
            </a:r>
            <a:endParaRPr lang="ru-RU" sz="2400" b="1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59" y="1364313"/>
            <a:ext cx="815004" cy="815004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495081" y="1512415"/>
            <a:ext cx="9213439" cy="8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ПОЛОЖЕНИЕ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ОБ УПРАВЛЕНИИ ПО РЕАЛИЗАЦИИ АНТИКОРРУПЦИОННОЙ ПОЛИТИКИ </a:t>
            </a:r>
            <a:b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(Утверждено постановлением Правительства Мурманской области от 15.11.2019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511-ПП)</a:t>
            </a:r>
            <a: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</a:b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40" y="1561526"/>
            <a:ext cx="498868" cy="498868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922036" y="5130906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ГОСУДАРСТВЕННОЙ ВЛАСТИ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>
            <a:off x="1990906" y="2612063"/>
            <a:ext cx="8036801" cy="83611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 НАЧАЛЬНИК УПРАВЛЕНИЯ  ПО РЕАЛИЗАЦИИ АНТИКОРРУПЦИОННОЙ ПОЛИТИКИ МУРМАНСКОЙ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ПШЕНИЧНЫЙ МИХАИЛ АЛЕКСАНДРОВИЧ</a:t>
            </a:r>
            <a:endParaRPr lang="ru-RU" sz="16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>
            <a:off x="3197400" y="3758647"/>
            <a:ext cx="5731496" cy="8496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ЗАМЕСТИТЕЛЬ НАЧАЛЬНИКА 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8031699" y="5024907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</a:t>
            </a: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cxnSp>
        <p:nvCxnSpPr>
          <p:cNvPr id="91" name="Прямая соединительная линия 90"/>
          <p:cNvCxnSpPr>
            <a:stCxn id="58" idx="2"/>
          </p:cNvCxnSpPr>
          <p:nvPr/>
        </p:nvCxnSpPr>
        <p:spPr>
          <a:xfrm>
            <a:off x="6009307" y="3448180"/>
            <a:ext cx="0" cy="31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59637" y="4608260"/>
            <a:ext cx="0" cy="52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630575" y="4608260"/>
            <a:ext cx="0" cy="41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06256" y="3448180"/>
            <a:ext cx="0" cy="158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5891" y="3448180"/>
            <a:ext cx="0" cy="166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19536" y="241570"/>
            <a:ext cx="1116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uller Narrow Light" pitchFamily="2" charset="0"/>
              </a:rPr>
              <a:t>СВЕДЕНИЯ О </a:t>
            </a:r>
            <a:r>
              <a:rPr lang="ru-RU" sz="2400" dirty="0" smtClean="0">
                <a:latin typeface="Muller Narrow Light" pitchFamily="2" charset="0"/>
              </a:rPr>
              <a:t>ФИНАНСОВОМ ОБЕСПЕЧЕНИИ ДЕЯТЕЛЬНОСТИ УПРАВЛЕНИЯ</a:t>
            </a:r>
            <a:r>
              <a:rPr lang="en-US" sz="2400" dirty="0" smtClean="0">
                <a:latin typeface="Muller Narrow Light" pitchFamily="2" charset="0"/>
              </a:rPr>
              <a:t/>
            </a:r>
            <a:br>
              <a:rPr lang="en-US" sz="2400" dirty="0" smtClean="0">
                <a:latin typeface="Muller Narrow Light" pitchFamily="2" charset="0"/>
              </a:rPr>
            </a:br>
            <a:r>
              <a:rPr lang="ru-RU" sz="2400" dirty="0" smtClean="0">
                <a:latin typeface="Muller Narrow Light" pitchFamily="2" charset="0"/>
              </a:rPr>
              <a:t>ЗА </a:t>
            </a:r>
            <a:r>
              <a:rPr lang="ru-RU" sz="2400" dirty="0">
                <a:latin typeface="Muller Narrow Light" pitchFamily="2" charset="0"/>
              </a:rPr>
              <a:t>4</a:t>
            </a:r>
            <a:r>
              <a:rPr lang="ru-RU" sz="2400" dirty="0" smtClean="0">
                <a:latin typeface="Muller Narrow Light" pitchFamily="2" charset="0"/>
              </a:rPr>
              <a:t> КВАРТАЛ 2024 ГОДА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444" y="5316090"/>
            <a:ext cx="6118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943100" y="4484254"/>
            <a:ext cx="4038600" cy="54745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«деловой»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70" name="Скругленный прямоугольник 69">
            <a:extLst/>
          </p:cNvPr>
          <p:cNvSpPr/>
          <p:nvPr/>
        </p:nvSpPr>
        <p:spPr>
          <a:xfrm>
            <a:off x="793198" y="3950431"/>
            <a:ext cx="1014856" cy="434959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1935460" y="3882050"/>
            <a:ext cx="4046239" cy="53418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«бытовой» 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1367" y="1241001"/>
            <a:ext cx="2465333" cy="1782838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Закон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Мурманской области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от </a:t>
            </a:r>
            <a:r>
              <a:rPr lang="ru-RU" sz="1400" dirty="0" smtClean="0">
                <a:solidFill>
                  <a:srgbClr val="0070C0"/>
                </a:solidFill>
                <a:latin typeface="Muller Narrow ExtraBold" pitchFamily="50" charset="-52"/>
              </a:rPr>
              <a:t>18.12.2023 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№ 2949-01-ЗМО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«Об областном бюджете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на 2024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на плановый период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2025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2026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годов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793197" y="1225116"/>
            <a:ext cx="8007359" cy="1798723"/>
            <a:chOff x="385761" y="1948543"/>
            <a:chExt cx="6548566" cy="2982613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385761" y="1948543"/>
              <a:ext cx="6548566" cy="2982613"/>
              <a:chOff x="3052965" y="2186381"/>
              <a:chExt cx="6194584" cy="298261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52965" y="2186381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55755" y="3164400"/>
                <a:ext cx="117232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88128" y="3391099"/>
                <a:ext cx="887748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644512" y="3312808"/>
                <a:ext cx="1405790" cy="72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264559" y="3419799"/>
                <a:ext cx="1319322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26,0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337674" y="2397552"/>
                <a:ext cx="677344" cy="43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557576" y="4128307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5541" y="3164400"/>
                <a:ext cx="125446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49150" y="3386286"/>
                <a:ext cx="1216795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27,8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947" y="3199886"/>
                <a:ext cx="991933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09309" y="3607329"/>
                <a:ext cx="916585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977071" y="2247755"/>
                <a:ext cx="1088537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2024 </a:t>
                </a:r>
                <a:r>
                  <a:rPr lang="ru-RU" sz="2400" dirty="0">
                    <a:solidFill>
                      <a:srgbClr val="0070C0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rgbClr val="0070C0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2157" y="2194647"/>
                <a:ext cx="1642541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4 кв. 2024 </a:t>
                </a:r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8060544" y="2205437"/>
                <a:ext cx="1058054" cy="101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Исполнение </a:t>
                </a:r>
                <a:b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</a:br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бюджета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8" name="Минус 97"/>
            <p:cNvSpPr/>
            <p:nvPr/>
          </p:nvSpPr>
          <p:spPr>
            <a:xfrm>
              <a:off x="537469" y="2819523"/>
              <a:ext cx="170916" cy="360387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1" y="3221489"/>
              <a:ext cx="355600" cy="57203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527917" y="3286193"/>
              <a:ext cx="1024230" cy="53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uller Narrow Light" panose="00000400000000000000" pitchFamily="50" charset="-52"/>
                </a:rPr>
                <a:t> </a:t>
              </a:r>
              <a:endParaRPr lang="ru-RU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30092" y="1922864"/>
            <a:ext cx="170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Muller Narrow ExtraBold" pitchFamily="50" charset="-52"/>
              </a:rPr>
              <a:t>93,75 %</a:t>
            </a:r>
            <a:endParaRPr lang="ru-RU" sz="2800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sp>
        <p:nvSpPr>
          <p:cNvPr id="123" name="Скругленный прямоугольник 122">
            <a:extLst/>
          </p:cNvPr>
          <p:cNvSpPr/>
          <p:nvPr/>
        </p:nvSpPr>
        <p:spPr>
          <a:xfrm>
            <a:off x="800552" y="4505072"/>
            <a:ext cx="1014857" cy="461600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125" name="Скругленный прямоугольник 124">
            <a:extLst/>
          </p:cNvPr>
          <p:cNvSpPr/>
          <p:nvPr/>
        </p:nvSpPr>
        <p:spPr>
          <a:xfrm>
            <a:off x="811420" y="3082082"/>
            <a:ext cx="5170280" cy="30705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УТВЕРЖДЕНО:</a:t>
            </a:r>
            <a:endParaRPr lang="ru-RU" sz="20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7" name="Скругленный прямоугольник 126">
            <a:extLst/>
          </p:cNvPr>
          <p:cNvSpPr/>
          <p:nvPr/>
        </p:nvSpPr>
        <p:spPr>
          <a:xfrm>
            <a:off x="7267032" y="3894741"/>
            <a:ext cx="4274002" cy="50533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2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solidFill>
                <a:srgbClr val="000000"/>
              </a:solidFill>
              <a:latin typeface="Muller Narrow ExtraBold" panose="000009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исследования «бытовой» коррупции в Мурманской области социологическими методами в рамках  регионального антикоррупционного мониторинга"</a:t>
            </a:r>
          </a:p>
          <a:p>
            <a:pPr algn="just">
              <a:defRPr/>
            </a:pPr>
            <a:endParaRPr lang="ru-RU" sz="9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8" name="Скругленный прямоугольник 127">
            <a:extLst/>
          </p:cNvPr>
          <p:cNvSpPr/>
          <p:nvPr/>
        </p:nvSpPr>
        <p:spPr>
          <a:xfrm>
            <a:off x="7249892" y="4447267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» 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129" name="Скругленный прямоугольник 128">
            <a:extLst/>
          </p:cNvPr>
          <p:cNvSpPr/>
          <p:nvPr/>
        </p:nvSpPr>
        <p:spPr>
          <a:xfrm>
            <a:off x="6210904" y="3950066"/>
            <a:ext cx="959391" cy="3808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0,2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1" name="Скругленный прямоугольник 130">
            <a:extLst/>
          </p:cNvPr>
          <p:cNvSpPr/>
          <p:nvPr/>
        </p:nvSpPr>
        <p:spPr>
          <a:xfrm>
            <a:off x="6196639" y="3090293"/>
            <a:ext cx="5361535" cy="31267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uller Narrow ExtraBold" panose="00000900000000000000" pitchFamily="50" charset="-52"/>
              </a:rPr>
              <a:t>ИСПОЛНЕНО:</a:t>
            </a:r>
            <a:endParaRPr lang="ru-RU" sz="2000" dirty="0">
              <a:solidFill>
                <a:schemeClr val="accent5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33" name="Скругленный прямоугольник 132">
            <a:extLst/>
          </p:cNvPr>
          <p:cNvSpPr/>
          <p:nvPr/>
        </p:nvSpPr>
        <p:spPr>
          <a:xfrm>
            <a:off x="1939128" y="3479392"/>
            <a:ext cx="4042571" cy="36987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по реализации антикоррупционной политики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Мурманской области </a:t>
            </a:r>
          </a:p>
        </p:txBody>
      </p:sp>
      <p:sp>
        <p:nvSpPr>
          <p:cNvPr id="134" name="Скругленный прямоугольник 133">
            <a:extLst/>
          </p:cNvPr>
          <p:cNvSpPr/>
          <p:nvPr/>
        </p:nvSpPr>
        <p:spPr>
          <a:xfrm>
            <a:off x="7267033" y="3487159"/>
            <a:ext cx="4291141" cy="35102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Обеспечение функций по реализации антикоррупционной политики </a:t>
            </a:r>
            <a:b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 Мурманской области </a:t>
            </a:r>
          </a:p>
        </p:txBody>
      </p:sp>
      <p:sp>
        <p:nvSpPr>
          <p:cNvPr id="137" name="Скругленный прямоугольник 136">
            <a:extLst/>
          </p:cNvPr>
          <p:cNvSpPr/>
          <p:nvPr/>
        </p:nvSpPr>
        <p:spPr>
          <a:xfrm>
            <a:off x="6210905" y="4505072"/>
            <a:ext cx="935038" cy="402513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0,2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8" name="Скругленный прямоугольник 137">
            <a:extLst/>
          </p:cNvPr>
          <p:cNvSpPr/>
          <p:nvPr/>
        </p:nvSpPr>
        <p:spPr>
          <a:xfrm>
            <a:off x="823582" y="3448671"/>
            <a:ext cx="1014856" cy="4005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25,5</a:t>
            </a:r>
            <a:endParaRPr lang="ru-RU" dirty="0"/>
          </a:p>
        </p:txBody>
      </p:sp>
      <p:sp>
        <p:nvSpPr>
          <p:cNvPr id="139" name="Скругленный прямоугольник 138">
            <a:extLst/>
          </p:cNvPr>
          <p:cNvSpPr/>
          <p:nvPr/>
        </p:nvSpPr>
        <p:spPr>
          <a:xfrm>
            <a:off x="6196639" y="3469418"/>
            <a:ext cx="959391" cy="3687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25,0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11420" y="5086355"/>
            <a:ext cx="1014856" cy="454984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0,55</a:t>
            </a:r>
            <a:endParaRPr lang="ru-RU" dirty="0"/>
          </a:p>
        </p:txBody>
      </p:sp>
      <p:sp>
        <p:nvSpPr>
          <p:cNvPr id="40" name="Скругленный прямоугольник 39">
            <a:extLst/>
          </p:cNvPr>
          <p:cNvSpPr/>
          <p:nvPr/>
        </p:nvSpPr>
        <p:spPr>
          <a:xfrm>
            <a:off x="1943099" y="5082490"/>
            <a:ext cx="4038599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>
            <a:off x="800552" y="5648236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3" name="Скругленный прямоугольник 42">
            <a:extLst/>
          </p:cNvPr>
          <p:cNvSpPr/>
          <p:nvPr/>
        </p:nvSpPr>
        <p:spPr>
          <a:xfrm>
            <a:off x="1937668" y="5603654"/>
            <a:ext cx="4044032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Изготовление продукции с антикоррупционной символикой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для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профилактических мероприятий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800552" y="6183178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0,1</a:t>
            </a:r>
            <a:endParaRPr lang="ru-RU" dirty="0"/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1937668" y="6135064"/>
            <a:ext cx="4044030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 Изготовление печатной продукции антикоррупционной тематики</a:t>
            </a:r>
          </a:p>
        </p:txBody>
      </p:sp>
      <p:sp>
        <p:nvSpPr>
          <p:cNvPr id="46" name="Скругленный прямоугольник 45">
            <a:extLst/>
          </p:cNvPr>
          <p:cNvSpPr/>
          <p:nvPr/>
        </p:nvSpPr>
        <p:spPr>
          <a:xfrm>
            <a:off x="6210905" y="5095238"/>
            <a:ext cx="959391" cy="39377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0,55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>
            <a:off x="6210905" y="6198277"/>
            <a:ext cx="959391" cy="362858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0,1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6210905" y="5630646"/>
            <a:ext cx="959391" cy="39554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0,2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9" name="Скругленный прямоугольник 48">
            <a:extLst/>
          </p:cNvPr>
          <p:cNvSpPr/>
          <p:nvPr/>
        </p:nvSpPr>
        <p:spPr>
          <a:xfrm>
            <a:off x="7249892" y="5056743"/>
            <a:ext cx="4291142" cy="43227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>
            <a:off x="7249892" y="5520595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продукции с антикоррупционной символикой для профилактических мероприятий</a:t>
            </a:r>
          </a:p>
        </p:txBody>
      </p:sp>
      <p:sp>
        <p:nvSpPr>
          <p:cNvPr id="51" name="Скругленный прямоугольник 50">
            <a:extLst/>
          </p:cNvPr>
          <p:cNvSpPr/>
          <p:nvPr/>
        </p:nvSpPr>
        <p:spPr>
          <a:xfrm>
            <a:off x="7249892" y="6077840"/>
            <a:ext cx="4291142" cy="4935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печатной продукции антикоррупционной 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524974" y="62798"/>
            <a:ext cx="995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                       ГП «ГОСУДАРСТВЕННОЕ УПРАВЛЕНИЕ И ГРАЖДАНСКОЕ ОБЩЕСТВО»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46559" y="-101852"/>
            <a:ext cx="34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ППМО от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2020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 №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793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-ПП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17781" y="959506"/>
            <a:ext cx="11604061" cy="2329780"/>
            <a:chOff x="444961" y="2855896"/>
            <a:chExt cx="6322550" cy="23903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628514" y="2855896"/>
              <a:ext cx="5915881" cy="1886848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 - Создание </a:t>
              </a:r>
              <a:r>
                <a:rPr lang="ru-RU" sz="2400" dirty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условий для обеспечения эффективного государственного и муниципального управления</a:t>
              </a:r>
            </a:p>
            <a:p>
              <a:pPr marR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dirty="0">
                <a:solidFill>
                  <a:prstClr val="black"/>
                </a:solidFill>
                <a:latin typeface="Muller Narrow Light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44961" y="2919103"/>
              <a:ext cx="6322550" cy="32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654664" y="2929318"/>
            <a:ext cx="3436073" cy="3499761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Muller Narrow Light" panose="00000400000000000000" pitchFamily="50" charset="-52"/>
              </a:rPr>
              <a:t> эффективности мер по противодействию коррупции в исполнительных органах государственной власти Мурманской области.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программы: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столкнувшихся с проявлениями коррупции.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подпрограммы: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2021-2025 </a:t>
            </a:r>
            <a:r>
              <a:rPr lang="ru-RU" sz="2000" b="1" dirty="0">
                <a:latin typeface="Muller Narrow Light" panose="00000400000000000000" pitchFamily="50" charset="-52"/>
              </a:rPr>
              <a:t>годы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664" y="6538286"/>
            <a:ext cx="7356315" cy="48375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Ответственный исполнитель – Аппарат Правительства Мурманской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96615" y="2929318"/>
            <a:ext cx="3814365" cy="3499761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Muller Narrow Light" panose="00000400000000000000" pitchFamily="50" charset="-52"/>
              </a:rPr>
              <a:t>Приоритетами государственной политики в сфере реализации государственной программы являются</a:t>
            </a:r>
            <a:r>
              <a:rPr lang="ru-RU" sz="1400" b="1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Muller Narrow Light" panose="00000400000000000000" pitchFamily="50" charset="-52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противодействие коррупции, прежде всего за счет создания условий, затрудняющих возможность коррупционного поведения и обеспечивающих снижение уровня коррупции;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совершенствование антикоррупционных механизмов;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повышение правовой культуры населения региона и широкое привлечение граждан к противодействию коррупции.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252615"/>
            <a:ext cx="6118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140" y="3352642"/>
            <a:ext cx="6878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Muller Narrow Light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233671785"/>
              </p:ext>
            </p:extLst>
          </p:nvPr>
        </p:nvGraphicFramePr>
        <p:xfrm>
          <a:off x="8233000" y="3514225"/>
          <a:ext cx="3477089" cy="34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0" y="760396"/>
            <a:ext cx="12239624" cy="6355910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769402"/>
            <a:ext cx="11552972" cy="865609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ОБЩЕСТВЕННЫЙ СОВЕТ ПРИ УПРАВЛЕНИИ 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ПО РЕАЛИЗАЦИИ АНТИКОРРУПЦИОННОЙ ПОЛИТИКИ МУРМАНСКОЙ ОБЛАСТИ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1" y="1638655"/>
            <a:ext cx="572610" cy="695656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79658" y="2502297"/>
            <a:ext cx="5419282" cy="885162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ПОЛОЖЕНИЕ ОБ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ОБЩЕСТВЕННОМ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СОВЕТЕ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ПРИ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УПРАВЛЕНИИ УТВЕРЖДЕНО ПРИКАЗОМ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03.06.2020 № 45-ОД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070575" y="670908"/>
            <a:ext cx="4771589" cy="8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marR="0" lvl="0" indent="-228600" algn="ct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60708" y="2404590"/>
            <a:ext cx="4714819" cy="43391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КОЛИЧЕСТВО ЧЛЕНОВ : 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1329195" y="1674669"/>
            <a:ext cx="9874611" cy="602093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Правовая база, состав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и другая информация о работе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размещена на сайте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Управления по реализации антикоррупционной политики Мурманской области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https://anticorrmo.gov-murman.ru/activities/anticorr_upr/public_council/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639" y="2573444"/>
            <a:ext cx="621780" cy="62178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 flipV="1">
            <a:off x="6924118" y="2935701"/>
            <a:ext cx="4787998" cy="6157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РЕЗЕРВ КАНДИДАТОВ В ЧЛЕНЫ: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5" y="3499294"/>
            <a:ext cx="4887327" cy="33174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 </a:t>
            </a:r>
            <a:endParaRPr lang="ru-RU" sz="2400" b="1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79" y="3648641"/>
            <a:ext cx="4364475" cy="32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8286" y="9007206"/>
            <a:ext cx="3749756" cy="172733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449731" y="347417"/>
            <a:ext cx="10134302" cy="44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7228">
              <a:defRPr/>
            </a:pPr>
            <a:r>
              <a:rPr lang="ru-RU" sz="2295" b="1" dirty="0">
                <a:solidFill>
                  <a:prstClr val="black"/>
                </a:solidFill>
                <a:latin typeface="Muller Narrow Light" pitchFamily="2" charset="0"/>
              </a:rPr>
              <a:t>АНТИКОРРУПЦИОННАЯ ПРОПАГАНДА И ПРОСВЕЩЕНИЕ В</a:t>
            </a:r>
            <a:r>
              <a:rPr lang="ru-RU" sz="2295" b="1" dirty="0" smtClean="0">
                <a:solidFill>
                  <a:prstClr val="black"/>
                </a:solidFill>
                <a:latin typeface="Muller Narrow Light" pitchFamily="2" charset="0"/>
              </a:rPr>
              <a:t> </a:t>
            </a:r>
            <a:r>
              <a:rPr lang="ru-RU" sz="2295" b="1" dirty="0">
                <a:solidFill>
                  <a:prstClr val="black"/>
                </a:solidFill>
                <a:latin typeface="Muller Narrow Light" pitchFamily="2" charset="0"/>
              </a:rPr>
              <a:t>4 </a:t>
            </a:r>
            <a:r>
              <a:rPr lang="ru-RU" sz="2295" b="1" dirty="0" smtClean="0">
                <a:solidFill>
                  <a:prstClr val="black"/>
                </a:solidFill>
                <a:latin typeface="Muller Narrow Light" pitchFamily="2" charset="0"/>
              </a:rPr>
              <a:t>КВАРТАЛЕ </a:t>
            </a:r>
            <a:r>
              <a:rPr lang="ru-RU" sz="2295" b="1" dirty="0">
                <a:solidFill>
                  <a:prstClr val="black"/>
                </a:solidFill>
                <a:latin typeface="Muller Narrow Light" pitchFamily="2" charset="0"/>
              </a:rPr>
              <a:t>2024 г.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4546594" y="1627085"/>
            <a:ext cx="8150401" cy="171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7228">
              <a:defRPr/>
            </a:pPr>
            <a:endParaRPr lang="ru-RU" sz="1722" b="1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  <a:p>
            <a:pPr algn="ctr" defTabSz="437228">
              <a:defRPr/>
            </a:pPr>
            <a:r>
              <a:rPr lang="ru-RU" sz="3442" b="1" dirty="0">
                <a:solidFill>
                  <a:srgbClr val="0082C8"/>
                </a:solidFill>
                <a:latin typeface="Muller Narrow ExtraBold" panose="00000900000000000000" pitchFamily="50" charset="-52"/>
              </a:rPr>
              <a:t>  </a:t>
            </a:r>
            <a:endParaRPr lang="ru-RU" sz="191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pPr algn="ctr" defTabSz="437228">
              <a:defRPr/>
            </a:pPr>
            <a:endParaRPr lang="ru-RU" sz="191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pPr algn="ctr" defTabSz="437228">
              <a:defRPr/>
            </a:pPr>
            <a:endParaRPr lang="ru-RU" sz="344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>
              <a:defRPr/>
            </a:pPr>
            <a:fld id="{8AEA689C-0428-2041-A422-96CC7CA8793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37228"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6085" y="222341"/>
            <a:ext cx="619690" cy="619690"/>
          </a:xfrm>
          <a:prstGeom prst="rect">
            <a:avLst/>
          </a:prstGeom>
        </p:spPr>
      </p:pic>
      <p:sp>
        <p:nvSpPr>
          <p:cNvPr id="4" name="AutoShape 2" descr="https://anticorrmo.gov-murman.ru/upload/iblock/68e/IMG_7352.jpg"/>
          <p:cNvSpPr>
            <a:spLocks noChangeAspect="1" noChangeArrowheads="1"/>
          </p:cNvSpPr>
          <p:nvPr/>
        </p:nvSpPr>
        <p:spPr bwMode="auto">
          <a:xfrm>
            <a:off x="416141" y="19111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4" descr="https://anticorrmo.gov-murman.ru/upload/iblock/164/IMG_7359.jpg"/>
          <p:cNvSpPr>
            <a:spLocks noChangeAspect="1" noChangeArrowheads="1"/>
          </p:cNvSpPr>
          <p:nvPr/>
        </p:nvSpPr>
        <p:spPr bwMode="auto">
          <a:xfrm>
            <a:off x="-383805" y="201675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2" descr="https://anticorrmo.gov-murman.ru/upload/iblock/93f/IMG_20201208_174839_864.jpg"/>
          <p:cNvSpPr>
            <a:spLocks noChangeAspect="1" noChangeArrowheads="1"/>
          </p:cNvSpPr>
          <p:nvPr/>
        </p:nvSpPr>
        <p:spPr bwMode="auto">
          <a:xfrm>
            <a:off x="707624" y="310595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6238" y="830070"/>
            <a:ext cx="5482963" cy="5749530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7228"/>
            <a:r>
              <a:rPr lang="ru-RU" sz="1530" b="1" dirty="0">
                <a:solidFill>
                  <a:prstClr val="white"/>
                </a:solidFill>
              </a:rPr>
              <a:t>30.09.2024 на базе </a:t>
            </a:r>
            <a:r>
              <a:rPr lang="ru-RU" sz="1530" b="1" dirty="0" err="1">
                <a:solidFill>
                  <a:prstClr val="white"/>
                </a:solidFill>
              </a:rPr>
              <a:t>ЦУР</a:t>
            </a:r>
            <a:r>
              <a:rPr lang="ru-RU" sz="1530" b="1" dirty="0">
                <a:solidFill>
                  <a:prstClr val="white"/>
                </a:solidFill>
              </a:rPr>
              <a:t> Мурманской области состоялся областной семинар-совещание, посвященный вопросам проведения проверок контроля за законностью получения денежных средств.</a:t>
            </a:r>
          </a:p>
          <a:p>
            <a:pPr algn="ctr" defTabSz="437228"/>
            <a:endParaRPr lang="ru-RU" sz="1530" b="1" dirty="0">
              <a:solidFill>
                <a:prstClr val="white"/>
              </a:solidFill>
            </a:endParaRPr>
          </a:p>
          <a:p>
            <a:pPr algn="ctr" defTabSz="437228"/>
            <a:r>
              <a:rPr lang="ru-RU" sz="1530" b="1" dirty="0">
                <a:solidFill>
                  <a:prstClr val="white"/>
                </a:solidFill>
              </a:rPr>
              <a:t>Мероприятие организовано Управлением по реализации антикоррупционной политики Мурманской области совместно с прокуратурой Мурманской области.</a:t>
            </a:r>
          </a:p>
          <a:p>
            <a:pPr algn="ctr" defTabSz="437228"/>
            <a:endParaRPr lang="ru-RU" sz="1530" b="1" dirty="0">
              <a:solidFill>
                <a:prstClr val="white"/>
              </a:solidFill>
            </a:endParaRPr>
          </a:p>
          <a:p>
            <a:pPr algn="ctr" defTabSz="437228"/>
            <a:r>
              <a:rPr lang="ru-RU" sz="1530" b="1" dirty="0">
                <a:solidFill>
                  <a:prstClr val="white"/>
                </a:solidFill>
              </a:rPr>
              <a:t>Организованы и проведены 5 этапов антикоррупционного </a:t>
            </a:r>
            <a:r>
              <a:rPr lang="ru-RU" sz="1530" b="1" dirty="0" err="1">
                <a:solidFill>
                  <a:prstClr val="white"/>
                </a:solidFill>
              </a:rPr>
              <a:t>квиза</a:t>
            </a:r>
            <a:r>
              <a:rPr lang="ru-RU" sz="1530" b="1" dirty="0">
                <a:solidFill>
                  <a:prstClr val="white"/>
                </a:solidFill>
              </a:rPr>
              <a:t> «Честный север» среди команд из 20-</a:t>
            </a:r>
            <a:r>
              <a:rPr lang="ru-RU" sz="1530" b="1" dirty="0" err="1">
                <a:solidFill>
                  <a:prstClr val="white"/>
                </a:solidFill>
              </a:rPr>
              <a:t>ти</a:t>
            </a:r>
            <a:r>
              <a:rPr lang="ru-RU" sz="1530" b="1" dirty="0">
                <a:solidFill>
                  <a:prstClr val="white"/>
                </a:solidFill>
              </a:rPr>
              <a:t> муниципальных образований Мурманской области ( финальная игра состоялась 08.12.2024).</a:t>
            </a:r>
          </a:p>
          <a:p>
            <a:pPr algn="ctr" defTabSz="437228"/>
            <a:endParaRPr lang="ru-RU" sz="1530" b="1" dirty="0">
              <a:solidFill>
                <a:prstClr val="white"/>
              </a:solidFill>
            </a:endParaRPr>
          </a:p>
          <a:p>
            <a:pPr algn="ctr" defTabSz="437228"/>
            <a:r>
              <a:rPr lang="ru-RU" sz="1530" b="1" dirty="0">
                <a:solidFill>
                  <a:prstClr val="white"/>
                </a:solidFill>
              </a:rPr>
              <a:t> 15.11.2024 в преддверии Всероссийского дня правовой помощи детям проведены мероприятия антикоррупционной тематики для студентов Мурманского арктического университета.</a:t>
            </a:r>
            <a:endParaRPr lang="ru-RU" sz="153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313" y="1251383"/>
            <a:ext cx="3164115" cy="2373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0940" y="3545157"/>
            <a:ext cx="2699044" cy="19626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5828" y="1079147"/>
            <a:ext cx="2696409" cy="20223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3433" y="3910367"/>
            <a:ext cx="3442395" cy="15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/>
          </p:cNvPr>
          <p:cNvSpPr/>
          <p:nvPr/>
        </p:nvSpPr>
        <p:spPr>
          <a:xfrm>
            <a:off x="592732" y="918283"/>
            <a:ext cx="11190634" cy="5805148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8127">
              <a:defRPr/>
            </a:pPr>
            <a:endParaRPr lang="ru-RU" sz="658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 rot="5400000">
            <a:off x="3860317" y="-1064401"/>
            <a:ext cx="388689" cy="4289248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8127">
              <a:defRPr/>
            </a:pPr>
            <a:endParaRPr lang="ru-RU" sz="1646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8994653" y="-1229589"/>
            <a:ext cx="388689" cy="4637047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39158">
              <a:defRPr/>
            </a:pPr>
            <a:endParaRPr lang="ru-RU" sz="1646" dirty="0">
              <a:solidFill>
                <a:prstClr val="white"/>
              </a:solidFill>
              <a:latin typeface="Muller Narrow ExtraBold" pitchFamily="50" charset="-52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2081632" y="833067"/>
            <a:ext cx="3927378" cy="4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39158">
              <a:defRPr/>
            </a:pPr>
            <a:r>
              <a:rPr lang="ru-RU" sz="1722" dirty="0">
                <a:solidFill>
                  <a:prstClr val="white"/>
                </a:solidFill>
                <a:latin typeface="Muller Narrow ExtraBold" pitchFamily="50" charset="-52"/>
              </a:rPr>
              <a:t>СДЕЛАНО В 4  КВАРТАЛЕ 2024 г</a:t>
            </a:r>
            <a:r>
              <a:rPr lang="ru-RU" sz="2195" dirty="0">
                <a:solidFill>
                  <a:prstClr val="white"/>
                </a:solidFill>
                <a:latin typeface="Muller Narrow ExtraBold" pitchFamily="50" charset="-52"/>
              </a:rPr>
              <a:t>.</a:t>
            </a: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910037" y="1312805"/>
            <a:ext cx="4637480" cy="1367553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281" cap="all" dirty="0" smtClean="0">
                <a:solidFill>
                  <a:prstClr val="black"/>
                </a:solidFill>
                <a:latin typeface="Muller Narrow Light" pitchFamily="50" charset="-52"/>
              </a:rPr>
              <a:t>-заседание </a:t>
            </a:r>
            <a:r>
              <a:rPr lang="ru-RU" sz="1281" cap="all" dirty="0">
                <a:solidFill>
                  <a:prstClr val="black"/>
                </a:solidFill>
                <a:latin typeface="Muller Narrow Light" pitchFamily="50" charset="-52"/>
              </a:rPr>
              <a:t>Комиссии по координации работы по противодействию коррупции в мурманской области с обсуждением результатов проведенного в Мурманской области социологического исследования о состоянии «бытовой» и «деловой» коррупции и выработкой дальнейших мер по снижению коррупционных показателей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803621" y="884794"/>
            <a:ext cx="4781426" cy="35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39158">
              <a:defRPr/>
            </a:pPr>
            <a:r>
              <a:rPr lang="ru-RU" sz="1722" dirty="0">
                <a:solidFill>
                  <a:prstClr val="white"/>
                </a:solidFill>
                <a:latin typeface="Muller Narrow ExtraBold" pitchFamily="50" charset="-52"/>
              </a:rPr>
              <a:t>ПЛАНИРУЕТСЯ  В 1 КВАРТАЛЕ 2025 г.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970653" y="2746238"/>
            <a:ext cx="4657848" cy="150516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1335" dirty="0" smtClean="0">
                <a:solidFill>
                  <a:prstClr val="black"/>
                </a:solidFill>
                <a:latin typeface="Muller Narrow Light" panose="00000400000000000000" pitchFamily="50" charset="-52"/>
              </a:rPr>
              <a:t>-ОРГАНИЗАЦИЯ </a:t>
            </a:r>
            <a:r>
              <a:rPr lang="ru-RU" sz="1335" dirty="0">
                <a:solidFill>
                  <a:prstClr val="black"/>
                </a:solidFill>
                <a:latin typeface="Muller Narrow Light" panose="00000400000000000000" pitchFamily="50" charset="-52"/>
              </a:rPr>
              <a:t>УЧАСТИЯ СЛУЖАЩИХ И ОРГАНОВ МЕСТНОГО САМОУПРАВЛЕНИЯ ВО ВСЕРОССИЙСКОМ АНТИКОРРУПЦИОННОМ ДИКТАНТЕ, А ТАКЖЕ ВИКТОРИНЕ ПОДГОТОВЛЕННОЙ УПРАВЛЕНИЕМ</a:t>
            </a: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6983917" y="1406986"/>
            <a:ext cx="4388870" cy="1390493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-ПОСТУПЛЕНИЕ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В УПРАВЛЕНИЕ В РАМКАХ ДЕКЛАРАЦИОННОЙ КОМПАНИИ 2025 ГОДА СВЕДЕНИЙ (СПРАВОК) О ДОХОДАХ, РАСХОДАХ, ОБ ИМУЩЕСТВЕ И ОБЯЗАТЕЛЬСТВАХ ИМУЩЕСТВЕННОГО ХАРАКТЕРА ГОСУДАРСТВЕННЫХ ГРАЖДАНСКИХ СЛУЖАЩИХ МУРМАСНКОЙ ОБЛАСТИ И ОБЕСПЕЧЕНИЕ ИХ АНАЛИЗА </a:t>
            </a:r>
            <a:r>
              <a:rPr lang="ru-RU" sz="1339" cap="all" dirty="0" err="1">
                <a:solidFill>
                  <a:prstClr val="black"/>
                </a:solidFill>
                <a:latin typeface="Muller Narrow Light" pitchFamily="50" charset="-52"/>
              </a:rPr>
              <a:t>гис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 «</a:t>
            </a:r>
            <a:r>
              <a:rPr lang="ru-RU" sz="1339" cap="all" dirty="0" err="1">
                <a:solidFill>
                  <a:prstClr val="black"/>
                </a:solidFill>
                <a:latin typeface="Muller Narrow Light" pitchFamily="50" charset="-52"/>
              </a:rPr>
              <a:t>поСЕЙДОН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» </a:t>
            </a: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7144344" y="4450872"/>
            <a:ext cx="4363177" cy="162847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-ПРОВЕДЕНИЕ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АНАЛИЗА ДЕЙСТВУЮЩИХ НОРМАТИВНЫХ ПРАВОВЫХ АКТОВ МУРМАСНКОЙ ОБЛАСТИ В СФЕРЕ ПРОТИВОДЕЙСТВИЯ КОРРУПЦИИ И ОБЕСПЕЧЕНИЕ В СЛУЧАЕ НЕОБХОДИМОСТИ ИХ КОРРЕКТРОВКИ С УЧЕТОМ ИЗМЕНЕНИЯ ФЕДЕРАЛЬНОГО ЗАКОНОДАТЕЛЬСТВА</a:t>
            </a:r>
          </a:p>
        </p:txBody>
      </p:sp>
      <p:sp>
        <p:nvSpPr>
          <p:cNvPr id="28" name="Прямоугольник 36"/>
          <p:cNvSpPr>
            <a:spLocks noChangeArrowheads="1"/>
          </p:cNvSpPr>
          <p:nvPr/>
        </p:nvSpPr>
        <p:spPr bwMode="auto">
          <a:xfrm>
            <a:off x="523045" y="313816"/>
            <a:ext cx="11260320" cy="43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8127">
              <a:defRPr/>
            </a:pPr>
            <a:r>
              <a:rPr lang="ru-RU" sz="2195" dirty="0">
                <a:solidFill>
                  <a:prstClr val="black"/>
                </a:solidFill>
                <a:latin typeface="Muller Narrow Light" pitchFamily="2" charset="0"/>
              </a:rPr>
              <a:t>О КЛЮЧЕВЫХ РЕЗУЛЬТАТАХ УПРАВЛЕНИЯ</a:t>
            </a: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735127" y="6541771"/>
            <a:ext cx="1981457" cy="34988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81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97" dirty="0">
                <a:solidFill>
                  <a:prstClr val="white">
                    <a:lumMod val="50000"/>
                  </a:prstClr>
                </a:solidFill>
                <a:latin typeface="Muller Narrow Light" pitchFamily="50" charset="-52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1671916" y="3498555"/>
            <a:ext cx="5555171" cy="735933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1578" tIns="50790" rIns="101578" bIns="50790" rtlCol="0">
            <a:spAutoFit/>
          </a:bodyPr>
          <a:lstStyle/>
          <a:p>
            <a:pPr algn="ctr" defTabSz="418127">
              <a:defRPr/>
            </a:pPr>
            <a:r>
              <a:rPr lang="ru-RU" sz="1828" dirty="0">
                <a:solidFill>
                  <a:prstClr val="white"/>
                </a:solidFill>
                <a:latin typeface="Muller Narrow Light"/>
                <a:cs typeface="Times New Roman" pitchFamily="18" charset="0"/>
              </a:rPr>
              <a:t>Цель- создание условий для обеспечения эффективного государственного и муниципального управления</a:t>
            </a:r>
            <a:endParaRPr lang="ru-RU" sz="1828" b="1" dirty="0">
              <a:solidFill>
                <a:prstClr val="white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2026894" y="4344891"/>
            <a:ext cx="4637479" cy="184044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-Проведение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Управлением совместно с Управлением Президента РФ по вопросам государственной службы, кадров и противодействия коррупции, представителями Минтруда России семинара-совещание для представителей кадровых служб исполнительных органов Мурманской области по вопросам организации антикоррупционной работы</a:t>
            </a:r>
          </a:p>
        </p:txBody>
      </p:sp>
      <p:sp>
        <p:nvSpPr>
          <p:cNvPr id="16" name="Скругленный прямоугольник 15">
            <a:extLst/>
          </p:cNvPr>
          <p:cNvSpPr/>
          <p:nvPr/>
        </p:nvSpPr>
        <p:spPr>
          <a:xfrm>
            <a:off x="7068727" y="2936673"/>
            <a:ext cx="4438795" cy="135170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335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-ПРОВЕДЕНИЕ </a:t>
            </a:r>
            <a:r>
              <a:rPr lang="ru-RU" sz="1335" dirty="0">
                <a:solidFill>
                  <a:schemeClr val="tx1"/>
                </a:solidFill>
                <a:latin typeface="Muller Narrow Light" panose="00000400000000000000" pitchFamily="50" charset="-52"/>
              </a:rPr>
              <a:t>СЕМИНАРА-СОВЕЩАНИЯ С ДОЛЖНОСТНЫМИ ЛИЦАМИ КАДРОВЫХ СЛУЖБ ИСПОЛНИТЕЛЬНЫХ ОРГАНОВ И ОРГАНОВ МЕСТНОГО САМОУПРАВЛЕНИЯ ПО ВПРОСАМ, СВЯЗАННЫМ С ПРОВЕДЕНИЕМ ДЕКЛАРАЦИОННОЙ КОМПАНИИ 2025 ГОДА И ОРГАНИЗАЦИИ АНТИКОРРУПЦИОННОЙ РАБОТЫ </a:t>
            </a:r>
          </a:p>
        </p:txBody>
      </p:sp>
    </p:spTree>
    <p:extLst>
      <p:ext uri="{BB962C8B-B14F-4D97-AF65-F5344CB8AC3E}">
        <p14:creationId xmlns:p14="http://schemas.microsoft.com/office/powerpoint/2010/main" val="12874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Управление по реализации антикоррупционной политики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</a:t>
            </a:r>
            <a:r>
              <a:rPr lang="ru-RU" sz="2000" b="1" smtClean="0">
                <a:solidFill>
                  <a:schemeClr val="bg1"/>
                </a:solidFill>
                <a:latin typeface="Muller Narrow Light" pitchFamily="50" charset="-52"/>
              </a:rPr>
              <a:t>: 183006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, г. Мурманск, пр. Ленина, д. 75,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8(8152)486-203,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43272878, ОГРН 1205100000390,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5190082583/519001001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417940" y="5869387"/>
            <a:ext cx="3749962" cy="1083864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anticorrmo.gov-murman.ru</a:t>
            </a:r>
            <a:endParaRPr lang="ru-RU" sz="16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effectLst/>
              <a:latin typeface="Muller Narrow Light" pitchFamily="50" charset="-52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0" y="6361587"/>
            <a:ext cx="2355277" cy="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8807</TotalTime>
  <Words>743</Words>
  <Application>Microsoft Office PowerPoint</Application>
  <PresentationFormat>Произвольный</PresentationFormat>
  <Paragraphs>134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Гринник С.А.</cp:lastModifiedBy>
  <cp:revision>753</cp:revision>
  <cp:lastPrinted>2020-12-17T11:09:42Z</cp:lastPrinted>
  <dcterms:created xsi:type="dcterms:W3CDTF">2019-09-18T12:34:40Z</dcterms:created>
  <dcterms:modified xsi:type="dcterms:W3CDTF">2025-02-11T13:31:31Z</dcterms:modified>
</cp:coreProperties>
</file>