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  <p:sldMasterId id="2147483696" r:id="rId2"/>
    <p:sldMasterId id="2147483708" r:id="rId3"/>
    <p:sldMasterId id="2147483720" r:id="rId4"/>
    <p:sldMasterId id="2147483732" r:id="rId5"/>
  </p:sldMasterIdLst>
  <p:notesMasterIdLst>
    <p:notesMasterId r:id="rId16"/>
  </p:notesMasterIdLst>
  <p:handoutMasterIdLst>
    <p:handoutMasterId r:id="rId17"/>
  </p:handoutMasterIdLst>
  <p:sldIdLst>
    <p:sldId id="256" r:id="rId6"/>
    <p:sldId id="307" r:id="rId7"/>
    <p:sldId id="312" r:id="rId8"/>
    <p:sldId id="314" r:id="rId9"/>
    <p:sldId id="322" r:id="rId10"/>
    <p:sldId id="321" r:id="rId11"/>
    <p:sldId id="324" r:id="rId12"/>
    <p:sldId id="325" r:id="rId13"/>
    <p:sldId id="323" r:id="rId14"/>
    <p:sldId id="313" r:id="rId15"/>
  </p:sldIdLst>
  <p:sldSz cx="12239625" cy="719931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7">
          <p15:clr>
            <a:srgbClr val="A4A3A4"/>
          </p15:clr>
        </p15:guide>
        <p15:guide id="2" pos="385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A28"/>
    <a:srgbClr val="000000"/>
    <a:srgbClr val="0082C8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13"/>
    <p:restoredTop sz="94743" autoAdjust="0"/>
  </p:normalViewPr>
  <p:slideViewPr>
    <p:cSldViewPr snapToGrid="0" snapToObjects="1">
      <p:cViewPr varScale="1">
        <p:scale>
          <a:sx n="99" d="100"/>
          <a:sy n="99" d="100"/>
        </p:scale>
        <p:origin x="72" y="72"/>
      </p:cViewPr>
      <p:guideLst>
        <p:guide orient="horz" pos="2267"/>
        <p:guide pos="385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/>
              <a:t>Динамика </a:t>
            </a:r>
            <a:br>
              <a:rPr lang="ru-RU" sz="1200"/>
            </a:br>
            <a:r>
              <a:rPr lang="ru-RU" sz="1200"/>
              <a:t>исполнения ГП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4803762572657761E-2"/>
          <c:y val="0.48040636510406542"/>
          <c:w val="0.96248568362968479"/>
          <c:h val="0.41772880279784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    </a:t>
                    </a:r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22,0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6A0-4169-AE52-CA7215122C0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2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58-41F2-B937-08F583E2D80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21,4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6A0-4169-AE52-CA7215122C0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2">
                  <c:v>2021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2">
                  <c:v>21.4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58-41F2-B937-08F583E2D80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99153792"/>
        <c:axId val="99155328"/>
      </c:barChart>
      <c:catAx>
        <c:axId val="991537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155328"/>
        <c:crosses val="autoZero"/>
        <c:auto val="1"/>
        <c:lblAlgn val="ctr"/>
        <c:lblOffset val="100"/>
        <c:noMultiLvlLbl val="0"/>
      </c:catAx>
      <c:valAx>
        <c:axId val="99155328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99153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0.75283</cdr:x>
      <cdr:y>0</cdr:y>
    </cdr:from>
    <cdr:to>
      <cdr:x>0.97912</cdr:x>
      <cdr:y>0.19877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17644" y="0"/>
          <a:ext cx="786831" cy="585271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r">
              <a:defRPr sz="1200"/>
            </a:lvl1pPr>
          </a:lstStyle>
          <a:p>
            <a:fld id="{C382E16A-013B-4B03-BB88-C3EB903D4321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r">
              <a:defRPr sz="1200"/>
            </a:lvl1pPr>
          </a:lstStyle>
          <a:p>
            <a:fld id="{9B44DE89-3126-4AE0-A5A1-AE1B922D0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944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r">
              <a:defRPr sz="1200"/>
            </a:lvl1pPr>
          </a:lstStyle>
          <a:p>
            <a:fld id="{E0B082EF-BA8F-1D4E-82E9-CEC4553B62CD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52450" y="1241425"/>
            <a:ext cx="569277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03" tIns="45651" rIns="91303" bIns="4565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vert="horz" lIns="91303" tIns="45651" rIns="91303" bIns="45651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r">
              <a:defRPr sz="1200"/>
            </a:lvl1pPr>
          </a:lstStyle>
          <a:p>
            <a:fld id="{7122D45D-5942-6A46-ADA1-0B5F8B01E5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06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09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617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2926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234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543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851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160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468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0ED6BC-394E-4F60-B45D-34E65CAB5EE0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943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2D45D-5942-6A46-ADA1-0B5F8B01E5FC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731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30E28-64DD-4339-AC4D-539BB599FF8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725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ED6BC-394E-4F60-B45D-34E65CAB5E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669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2D45D-5942-6A46-ADA1-0B5F8B01E5F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717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ED6BC-394E-4F60-B45D-34E65CAB5E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723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2D45D-5942-6A46-ADA1-0B5F8B01E5F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607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78222"/>
            <a:ext cx="9179719" cy="2506427"/>
          </a:xfrm>
        </p:spPr>
        <p:txBody>
          <a:bodyPr anchor="b"/>
          <a:lstStyle>
            <a:lvl1pPr algn="ctr">
              <a:defRPr sz="602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781306"/>
            <a:ext cx="9179719" cy="1738167"/>
          </a:xfrm>
        </p:spPr>
        <p:txBody>
          <a:bodyPr/>
          <a:lstStyle>
            <a:lvl1pPr marL="0" indent="0" algn="ctr">
              <a:buNone/>
              <a:defRPr sz="2409"/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136D5-D654-D24E-A672-F046D980ACFC}" type="datetime1">
              <a:rPr lang="ru-RU" smtClean="0"/>
              <a:t>21.08.2023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327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994D-0C2E-054B-B81B-537B2F34D486}" type="datetime1">
              <a:rPr lang="ru-RU" smtClean="0"/>
              <a:t>21.08.2023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915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82" y="383297"/>
            <a:ext cx="2639169" cy="610108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474" y="383297"/>
            <a:ext cx="7764512" cy="6101085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7999-807F-514F-9C58-CCA0BF735DC9}" type="datetime1">
              <a:rPr lang="ru-RU" smtClean="0"/>
              <a:t>21.08.2023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796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78222"/>
            <a:ext cx="9179719" cy="2506427"/>
          </a:xfrm>
        </p:spPr>
        <p:txBody>
          <a:bodyPr anchor="b"/>
          <a:lstStyle>
            <a:lvl1pPr algn="ctr">
              <a:defRPr sz="602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781306"/>
            <a:ext cx="9179719" cy="1738167"/>
          </a:xfrm>
        </p:spPr>
        <p:txBody>
          <a:bodyPr/>
          <a:lstStyle>
            <a:lvl1pPr marL="0" indent="0" algn="ctr">
              <a:buNone/>
              <a:defRPr sz="2409"/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9136D5-D654-D24E-A672-F046D980ACFC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21.08.2023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303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A386B-C8DA-A64B-8B9C-FD28215BAE07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21.08.2023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420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99" y="1794830"/>
            <a:ext cx="10556677" cy="2994714"/>
          </a:xfrm>
        </p:spPr>
        <p:txBody>
          <a:bodyPr anchor="b"/>
          <a:lstStyle>
            <a:lvl1pPr>
              <a:defRPr sz="602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099" y="4817875"/>
            <a:ext cx="10556677" cy="1574849"/>
          </a:xfrm>
        </p:spPr>
        <p:txBody>
          <a:bodyPr/>
          <a:lstStyle>
            <a:lvl1pPr marL="0" indent="0">
              <a:buNone/>
              <a:defRPr sz="2409">
                <a:solidFill>
                  <a:schemeClr val="tx1">
                    <a:tint val="75000"/>
                  </a:schemeClr>
                </a:solidFill>
              </a:defRPr>
            </a:lvl1pPr>
            <a:lvl2pPr marL="458983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2pPr>
            <a:lvl3pPr marL="917966" indent="0">
              <a:buNone/>
              <a:defRPr sz="1807">
                <a:solidFill>
                  <a:schemeClr val="tx1">
                    <a:tint val="75000"/>
                  </a:schemeClr>
                </a:solidFill>
              </a:defRPr>
            </a:lvl3pPr>
            <a:lvl4pPr marL="1376949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4pPr>
            <a:lvl5pPr marL="183593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5pPr>
            <a:lvl6pPr marL="229491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6pPr>
            <a:lvl7pPr marL="2753898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7pPr>
            <a:lvl8pPr marL="321288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8pPr>
            <a:lvl9pPr marL="367186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5F3F2B-851B-E642-8031-1AFDAC0D5D8F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21.08.2023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65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474" y="1916484"/>
            <a:ext cx="5201841" cy="456789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310" y="1916484"/>
            <a:ext cx="5201841" cy="456789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B110B-14BA-2648-9C85-9ACAEDAB5D5C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21.08.2023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571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8" y="383297"/>
            <a:ext cx="10556677" cy="139153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69" y="1764832"/>
            <a:ext cx="5177935" cy="864917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069" y="2629749"/>
            <a:ext cx="5177935" cy="386796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310" y="1764832"/>
            <a:ext cx="5203435" cy="864917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310" y="2629749"/>
            <a:ext cx="5203435" cy="386796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1A2F9-A925-7C41-A2F8-8CEFE8397EEF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21.08.2023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942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610CD-251B-8D4E-80EC-8EE557DEB270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21.08.2023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02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A2EDD-EB01-004F-A77D-A44AD5F7C663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21.08.2023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764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79954"/>
            <a:ext cx="3947597" cy="1679840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435" y="1036569"/>
            <a:ext cx="6196310" cy="5116178"/>
          </a:xfrm>
        </p:spPr>
        <p:txBody>
          <a:bodyPr/>
          <a:lstStyle>
            <a:lvl1pPr>
              <a:defRPr sz="3212"/>
            </a:lvl1pPr>
            <a:lvl2pPr>
              <a:defRPr sz="2811"/>
            </a:lvl2pPr>
            <a:lvl3pPr>
              <a:defRPr sz="2409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59794"/>
            <a:ext cx="3947597" cy="4001285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19B937-F672-974A-A4F0-0DDE3DA5A3A9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21.08.2023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690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386B-C8DA-A64B-8B9C-FD28215BAE07}" type="datetime1">
              <a:rPr lang="ru-RU" smtClean="0"/>
              <a:t>21.08.2023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1191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79954"/>
            <a:ext cx="3947597" cy="1679840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03435" y="1036569"/>
            <a:ext cx="6196310" cy="5116178"/>
          </a:xfrm>
        </p:spPr>
        <p:txBody>
          <a:bodyPr anchor="t"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59794"/>
            <a:ext cx="3947597" cy="4001285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70D22D-5E39-8F4C-B7FD-D0F9E543B3CD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21.08.2023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7230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E994D-0C2E-054B-B81B-537B2F34D486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21.08.2023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4907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82" y="383297"/>
            <a:ext cx="2639169" cy="610108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474" y="383297"/>
            <a:ext cx="7764512" cy="6101085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A7999-807F-514F-9C58-CCA0BF735DC9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21.08.2023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190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78223"/>
            <a:ext cx="9179719" cy="2506427"/>
          </a:xfrm>
        </p:spPr>
        <p:txBody>
          <a:bodyPr anchor="b"/>
          <a:lstStyle>
            <a:lvl1pPr algn="ctr">
              <a:defRPr sz="576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781306"/>
            <a:ext cx="9179719" cy="1738167"/>
          </a:xfrm>
        </p:spPr>
        <p:txBody>
          <a:bodyPr/>
          <a:lstStyle>
            <a:lvl1pPr marL="0" indent="0" algn="ctr">
              <a:buNone/>
              <a:defRPr sz="2304"/>
            </a:lvl1pPr>
            <a:lvl2pPr marL="438932" indent="0" algn="ctr">
              <a:buNone/>
              <a:defRPr sz="1920"/>
            </a:lvl2pPr>
            <a:lvl3pPr marL="877864" indent="0" algn="ctr">
              <a:buNone/>
              <a:defRPr sz="1728"/>
            </a:lvl3pPr>
            <a:lvl4pPr marL="1316798" indent="0" algn="ctr">
              <a:buNone/>
              <a:defRPr sz="1536"/>
            </a:lvl4pPr>
            <a:lvl5pPr marL="1755730" indent="0" algn="ctr">
              <a:buNone/>
              <a:defRPr sz="1536"/>
            </a:lvl5pPr>
            <a:lvl6pPr marL="2194662" indent="0" algn="ctr">
              <a:buNone/>
              <a:defRPr sz="1536"/>
            </a:lvl6pPr>
            <a:lvl7pPr marL="2633594" indent="0" algn="ctr">
              <a:buNone/>
              <a:defRPr sz="1536"/>
            </a:lvl7pPr>
            <a:lvl8pPr marL="3072527" indent="0" algn="ctr">
              <a:buNone/>
              <a:defRPr sz="1536"/>
            </a:lvl8pPr>
            <a:lvl9pPr marL="3511460" indent="0" algn="ctr">
              <a:buNone/>
              <a:defRPr sz="1536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37228"/>
            <a:fld id="{CC9136D5-D654-D24E-A672-F046D980ACF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21.08.2023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3722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37228"/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3668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37228"/>
            <a:fld id="{ADBA386B-C8DA-A64B-8B9C-FD28215BAE0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21.08.2023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3722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37228"/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3211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99" y="1794831"/>
            <a:ext cx="10556677" cy="2994714"/>
          </a:xfrm>
        </p:spPr>
        <p:txBody>
          <a:bodyPr anchor="b"/>
          <a:lstStyle>
            <a:lvl1pPr>
              <a:defRPr sz="576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099" y="4817876"/>
            <a:ext cx="10556677" cy="1574849"/>
          </a:xfrm>
        </p:spPr>
        <p:txBody>
          <a:bodyPr/>
          <a:lstStyle>
            <a:lvl1pPr marL="0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1pPr>
            <a:lvl2pPr marL="438932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877864" indent="0">
              <a:buNone/>
              <a:defRPr sz="1728">
                <a:solidFill>
                  <a:schemeClr val="tx1">
                    <a:tint val="75000"/>
                  </a:schemeClr>
                </a:solidFill>
              </a:defRPr>
            </a:lvl3pPr>
            <a:lvl4pPr marL="1316798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4pPr>
            <a:lvl5pPr marL="1755730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5pPr>
            <a:lvl6pPr marL="2194662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6pPr>
            <a:lvl7pPr marL="2633594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7pPr>
            <a:lvl8pPr marL="3072527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8pPr>
            <a:lvl9pPr marL="3511460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37228"/>
            <a:fld id="{5A5F3F2B-851B-E642-8031-1AFDAC0D5D8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21.08.2023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3722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37228"/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870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474" y="1916484"/>
            <a:ext cx="5201841" cy="456789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311" y="1916484"/>
            <a:ext cx="5201841" cy="456789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37228"/>
            <a:fld id="{21DB110B-14BA-2648-9C85-9ACAEDAB5D5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21.08.2023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3722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37228"/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0549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8" y="383297"/>
            <a:ext cx="10556677" cy="139153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70" y="1764832"/>
            <a:ext cx="5177935" cy="864917"/>
          </a:xfrm>
        </p:spPr>
        <p:txBody>
          <a:bodyPr anchor="b"/>
          <a:lstStyle>
            <a:lvl1pPr marL="0" indent="0">
              <a:buNone/>
              <a:defRPr sz="2304" b="1"/>
            </a:lvl1pPr>
            <a:lvl2pPr marL="438932" indent="0">
              <a:buNone/>
              <a:defRPr sz="1920" b="1"/>
            </a:lvl2pPr>
            <a:lvl3pPr marL="877864" indent="0">
              <a:buNone/>
              <a:defRPr sz="1728" b="1"/>
            </a:lvl3pPr>
            <a:lvl4pPr marL="1316798" indent="0">
              <a:buNone/>
              <a:defRPr sz="1536" b="1"/>
            </a:lvl4pPr>
            <a:lvl5pPr marL="1755730" indent="0">
              <a:buNone/>
              <a:defRPr sz="1536" b="1"/>
            </a:lvl5pPr>
            <a:lvl6pPr marL="2194662" indent="0">
              <a:buNone/>
              <a:defRPr sz="1536" b="1"/>
            </a:lvl6pPr>
            <a:lvl7pPr marL="2633594" indent="0">
              <a:buNone/>
              <a:defRPr sz="1536" b="1"/>
            </a:lvl7pPr>
            <a:lvl8pPr marL="3072527" indent="0">
              <a:buNone/>
              <a:defRPr sz="1536" b="1"/>
            </a:lvl8pPr>
            <a:lvl9pPr marL="3511460" indent="0">
              <a:buNone/>
              <a:defRPr sz="1536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070" y="2629750"/>
            <a:ext cx="5177935" cy="386796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310" y="1764832"/>
            <a:ext cx="5203435" cy="864917"/>
          </a:xfrm>
        </p:spPr>
        <p:txBody>
          <a:bodyPr anchor="b"/>
          <a:lstStyle>
            <a:lvl1pPr marL="0" indent="0">
              <a:buNone/>
              <a:defRPr sz="2304" b="1"/>
            </a:lvl1pPr>
            <a:lvl2pPr marL="438932" indent="0">
              <a:buNone/>
              <a:defRPr sz="1920" b="1"/>
            </a:lvl2pPr>
            <a:lvl3pPr marL="877864" indent="0">
              <a:buNone/>
              <a:defRPr sz="1728" b="1"/>
            </a:lvl3pPr>
            <a:lvl4pPr marL="1316798" indent="0">
              <a:buNone/>
              <a:defRPr sz="1536" b="1"/>
            </a:lvl4pPr>
            <a:lvl5pPr marL="1755730" indent="0">
              <a:buNone/>
              <a:defRPr sz="1536" b="1"/>
            </a:lvl5pPr>
            <a:lvl6pPr marL="2194662" indent="0">
              <a:buNone/>
              <a:defRPr sz="1536" b="1"/>
            </a:lvl6pPr>
            <a:lvl7pPr marL="2633594" indent="0">
              <a:buNone/>
              <a:defRPr sz="1536" b="1"/>
            </a:lvl7pPr>
            <a:lvl8pPr marL="3072527" indent="0">
              <a:buNone/>
              <a:defRPr sz="1536" b="1"/>
            </a:lvl8pPr>
            <a:lvl9pPr marL="3511460" indent="0">
              <a:buNone/>
              <a:defRPr sz="1536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310" y="2629750"/>
            <a:ext cx="5203435" cy="386796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37228"/>
            <a:fld id="{71E1A2F9-A925-7C41-A2F8-8CEFE8397EE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21.08.2023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3722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37228"/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3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37228"/>
            <a:fld id="{1DF610CD-251B-8D4E-80EC-8EE557DEB2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21.08.2023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3722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37228"/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805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37228"/>
            <a:fld id="{4BCA2EDD-EB01-004F-A77D-A44AD5F7C6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21.08.2023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3722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37228"/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786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99" y="1794830"/>
            <a:ext cx="10556677" cy="2994714"/>
          </a:xfrm>
        </p:spPr>
        <p:txBody>
          <a:bodyPr anchor="b"/>
          <a:lstStyle>
            <a:lvl1pPr>
              <a:defRPr sz="602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099" y="4817875"/>
            <a:ext cx="10556677" cy="1574849"/>
          </a:xfrm>
        </p:spPr>
        <p:txBody>
          <a:bodyPr/>
          <a:lstStyle>
            <a:lvl1pPr marL="0" indent="0">
              <a:buNone/>
              <a:defRPr sz="2409">
                <a:solidFill>
                  <a:schemeClr val="tx1">
                    <a:tint val="75000"/>
                  </a:schemeClr>
                </a:solidFill>
              </a:defRPr>
            </a:lvl1pPr>
            <a:lvl2pPr marL="458983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2pPr>
            <a:lvl3pPr marL="917966" indent="0">
              <a:buNone/>
              <a:defRPr sz="1807">
                <a:solidFill>
                  <a:schemeClr val="tx1">
                    <a:tint val="75000"/>
                  </a:schemeClr>
                </a:solidFill>
              </a:defRPr>
            </a:lvl3pPr>
            <a:lvl4pPr marL="1376949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4pPr>
            <a:lvl5pPr marL="183593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5pPr>
            <a:lvl6pPr marL="229491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6pPr>
            <a:lvl7pPr marL="2753898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7pPr>
            <a:lvl8pPr marL="321288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8pPr>
            <a:lvl9pPr marL="367186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F3F2B-851B-E642-8031-1AFDAC0D5D8F}" type="datetime1">
              <a:rPr lang="ru-RU" smtClean="0"/>
              <a:t>21.08.2023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0661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70" y="479954"/>
            <a:ext cx="3947597" cy="1679840"/>
          </a:xfrm>
        </p:spPr>
        <p:txBody>
          <a:bodyPr anchor="b"/>
          <a:lstStyle>
            <a:lvl1pPr>
              <a:defRPr sz="307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435" y="1036570"/>
            <a:ext cx="6196310" cy="5116178"/>
          </a:xfrm>
        </p:spPr>
        <p:txBody>
          <a:bodyPr/>
          <a:lstStyle>
            <a:lvl1pPr>
              <a:defRPr sz="3072"/>
            </a:lvl1pPr>
            <a:lvl2pPr>
              <a:defRPr sz="2688"/>
            </a:lvl2pPr>
            <a:lvl3pPr>
              <a:defRPr sz="2304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70" y="2159794"/>
            <a:ext cx="3947597" cy="4001285"/>
          </a:xfrm>
        </p:spPr>
        <p:txBody>
          <a:bodyPr/>
          <a:lstStyle>
            <a:lvl1pPr marL="0" indent="0">
              <a:buNone/>
              <a:defRPr sz="1536"/>
            </a:lvl1pPr>
            <a:lvl2pPr marL="438932" indent="0">
              <a:buNone/>
              <a:defRPr sz="1343"/>
            </a:lvl2pPr>
            <a:lvl3pPr marL="877864" indent="0">
              <a:buNone/>
              <a:defRPr sz="1152"/>
            </a:lvl3pPr>
            <a:lvl4pPr marL="1316798" indent="0">
              <a:buNone/>
              <a:defRPr sz="960"/>
            </a:lvl4pPr>
            <a:lvl5pPr marL="1755730" indent="0">
              <a:buNone/>
              <a:defRPr sz="960"/>
            </a:lvl5pPr>
            <a:lvl6pPr marL="2194662" indent="0">
              <a:buNone/>
              <a:defRPr sz="960"/>
            </a:lvl6pPr>
            <a:lvl7pPr marL="2633594" indent="0">
              <a:buNone/>
              <a:defRPr sz="960"/>
            </a:lvl7pPr>
            <a:lvl8pPr marL="3072527" indent="0">
              <a:buNone/>
              <a:defRPr sz="960"/>
            </a:lvl8pPr>
            <a:lvl9pPr marL="3511460" indent="0">
              <a:buNone/>
              <a:defRPr sz="96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37228"/>
            <a:fld id="{2119B937-F672-974A-A4F0-0DDE3DA5A3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21.08.2023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3722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37228"/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721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70" y="479954"/>
            <a:ext cx="3947597" cy="1679840"/>
          </a:xfrm>
        </p:spPr>
        <p:txBody>
          <a:bodyPr anchor="b"/>
          <a:lstStyle>
            <a:lvl1pPr>
              <a:defRPr sz="307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03435" y="1036570"/>
            <a:ext cx="6196310" cy="5116178"/>
          </a:xfrm>
        </p:spPr>
        <p:txBody>
          <a:bodyPr anchor="t"/>
          <a:lstStyle>
            <a:lvl1pPr marL="0" indent="0">
              <a:buNone/>
              <a:defRPr sz="3072"/>
            </a:lvl1pPr>
            <a:lvl2pPr marL="438932" indent="0">
              <a:buNone/>
              <a:defRPr sz="2688"/>
            </a:lvl2pPr>
            <a:lvl3pPr marL="877864" indent="0">
              <a:buNone/>
              <a:defRPr sz="2304"/>
            </a:lvl3pPr>
            <a:lvl4pPr marL="1316798" indent="0">
              <a:buNone/>
              <a:defRPr sz="1920"/>
            </a:lvl4pPr>
            <a:lvl5pPr marL="1755730" indent="0">
              <a:buNone/>
              <a:defRPr sz="1920"/>
            </a:lvl5pPr>
            <a:lvl6pPr marL="2194662" indent="0">
              <a:buNone/>
              <a:defRPr sz="1920"/>
            </a:lvl6pPr>
            <a:lvl7pPr marL="2633594" indent="0">
              <a:buNone/>
              <a:defRPr sz="1920"/>
            </a:lvl7pPr>
            <a:lvl8pPr marL="3072527" indent="0">
              <a:buNone/>
              <a:defRPr sz="1920"/>
            </a:lvl8pPr>
            <a:lvl9pPr marL="3511460" indent="0">
              <a:buNone/>
              <a:defRPr sz="192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70" y="2159794"/>
            <a:ext cx="3947597" cy="4001285"/>
          </a:xfrm>
        </p:spPr>
        <p:txBody>
          <a:bodyPr/>
          <a:lstStyle>
            <a:lvl1pPr marL="0" indent="0">
              <a:buNone/>
              <a:defRPr sz="1536"/>
            </a:lvl1pPr>
            <a:lvl2pPr marL="438932" indent="0">
              <a:buNone/>
              <a:defRPr sz="1343"/>
            </a:lvl2pPr>
            <a:lvl3pPr marL="877864" indent="0">
              <a:buNone/>
              <a:defRPr sz="1152"/>
            </a:lvl3pPr>
            <a:lvl4pPr marL="1316798" indent="0">
              <a:buNone/>
              <a:defRPr sz="960"/>
            </a:lvl4pPr>
            <a:lvl5pPr marL="1755730" indent="0">
              <a:buNone/>
              <a:defRPr sz="960"/>
            </a:lvl5pPr>
            <a:lvl6pPr marL="2194662" indent="0">
              <a:buNone/>
              <a:defRPr sz="960"/>
            </a:lvl6pPr>
            <a:lvl7pPr marL="2633594" indent="0">
              <a:buNone/>
              <a:defRPr sz="960"/>
            </a:lvl7pPr>
            <a:lvl8pPr marL="3072527" indent="0">
              <a:buNone/>
              <a:defRPr sz="960"/>
            </a:lvl8pPr>
            <a:lvl9pPr marL="3511460" indent="0">
              <a:buNone/>
              <a:defRPr sz="96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37228"/>
            <a:fld id="{3970D22D-5E39-8F4C-B7FD-D0F9E543B3C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21.08.2023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3722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37228"/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5861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37228"/>
            <a:fld id="{7E5E994D-0C2E-054B-B81B-537B2F34D48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21.08.2023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3722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37228"/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7443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83" y="383298"/>
            <a:ext cx="2639169" cy="610108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474" y="383298"/>
            <a:ext cx="7764512" cy="6101085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37228"/>
            <a:fld id="{923A7999-807F-514F-9C58-CCA0BF735DC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21.08.2023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3722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37228"/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0140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78222"/>
            <a:ext cx="9179719" cy="2506427"/>
          </a:xfrm>
        </p:spPr>
        <p:txBody>
          <a:bodyPr anchor="b"/>
          <a:lstStyle>
            <a:lvl1pPr algn="ctr">
              <a:defRPr sz="602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781306"/>
            <a:ext cx="9179719" cy="1738167"/>
          </a:xfrm>
        </p:spPr>
        <p:txBody>
          <a:bodyPr/>
          <a:lstStyle>
            <a:lvl1pPr marL="0" indent="0" algn="ctr">
              <a:buNone/>
              <a:defRPr sz="2409"/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9136D5-D654-D24E-A672-F046D980ACFC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21.08.2023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7423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A386B-C8DA-A64B-8B9C-FD28215BAE07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21.08.2023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0015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99" y="1794830"/>
            <a:ext cx="10556677" cy="2994714"/>
          </a:xfrm>
        </p:spPr>
        <p:txBody>
          <a:bodyPr anchor="b"/>
          <a:lstStyle>
            <a:lvl1pPr>
              <a:defRPr sz="602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099" y="4817875"/>
            <a:ext cx="10556677" cy="1574849"/>
          </a:xfrm>
        </p:spPr>
        <p:txBody>
          <a:bodyPr/>
          <a:lstStyle>
            <a:lvl1pPr marL="0" indent="0">
              <a:buNone/>
              <a:defRPr sz="2409">
                <a:solidFill>
                  <a:schemeClr val="tx1">
                    <a:tint val="75000"/>
                  </a:schemeClr>
                </a:solidFill>
              </a:defRPr>
            </a:lvl1pPr>
            <a:lvl2pPr marL="458983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2pPr>
            <a:lvl3pPr marL="917966" indent="0">
              <a:buNone/>
              <a:defRPr sz="1807">
                <a:solidFill>
                  <a:schemeClr val="tx1">
                    <a:tint val="75000"/>
                  </a:schemeClr>
                </a:solidFill>
              </a:defRPr>
            </a:lvl3pPr>
            <a:lvl4pPr marL="1376949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4pPr>
            <a:lvl5pPr marL="183593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5pPr>
            <a:lvl6pPr marL="229491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6pPr>
            <a:lvl7pPr marL="2753898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7pPr>
            <a:lvl8pPr marL="321288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8pPr>
            <a:lvl9pPr marL="367186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5F3F2B-851B-E642-8031-1AFDAC0D5D8F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21.08.2023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6092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474" y="1916484"/>
            <a:ext cx="5201841" cy="456789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310" y="1916484"/>
            <a:ext cx="5201841" cy="456789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B110B-14BA-2648-9C85-9ACAEDAB5D5C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21.08.2023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99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8" y="383297"/>
            <a:ext cx="10556677" cy="139153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69" y="1764832"/>
            <a:ext cx="5177935" cy="864917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069" y="2629749"/>
            <a:ext cx="5177935" cy="386796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310" y="1764832"/>
            <a:ext cx="5203435" cy="864917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310" y="2629749"/>
            <a:ext cx="5203435" cy="386796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1A2F9-A925-7C41-A2F8-8CEFE8397EEF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21.08.2023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7974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610CD-251B-8D4E-80EC-8EE557DEB270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21.08.2023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313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474" y="1916484"/>
            <a:ext cx="5201841" cy="456789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310" y="1916484"/>
            <a:ext cx="5201841" cy="456789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B110B-14BA-2648-9C85-9ACAEDAB5D5C}" type="datetime1">
              <a:rPr lang="ru-RU" smtClean="0"/>
              <a:t>21.08.2023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270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A2EDD-EB01-004F-A77D-A44AD5F7C663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21.08.2023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0438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79954"/>
            <a:ext cx="3947597" cy="1679840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435" y="1036569"/>
            <a:ext cx="6196310" cy="5116178"/>
          </a:xfrm>
        </p:spPr>
        <p:txBody>
          <a:bodyPr/>
          <a:lstStyle>
            <a:lvl1pPr>
              <a:defRPr sz="3212"/>
            </a:lvl1pPr>
            <a:lvl2pPr>
              <a:defRPr sz="2811"/>
            </a:lvl2pPr>
            <a:lvl3pPr>
              <a:defRPr sz="2409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59794"/>
            <a:ext cx="3947597" cy="4001285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19B937-F672-974A-A4F0-0DDE3DA5A3A9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21.08.2023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9361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79954"/>
            <a:ext cx="3947597" cy="1679840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03435" y="1036569"/>
            <a:ext cx="6196310" cy="5116178"/>
          </a:xfrm>
        </p:spPr>
        <p:txBody>
          <a:bodyPr anchor="t"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59794"/>
            <a:ext cx="3947597" cy="4001285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70D22D-5E39-8F4C-B7FD-D0F9E543B3CD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21.08.2023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0016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E994D-0C2E-054B-B81B-537B2F34D486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21.08.2023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4796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82" y="383297"/>
            <a:ext cx="2639169" cy="610108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474" y="383297"/>
            <a:ext cx="7764512" cy="6101085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A7999-807F-514F-9C58-CCA0BF735DC9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21.08.2023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1688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78222"/>
            <a:ext cx="9179719" cy="2506427"/>
          </a:xfrm>
        </p:spPr>
        <p:txBody>
          <a:bodyPr anchor="b"/>
          <a:lstStyle>
            <a:lvl1pPr algn="ctr">
              <a:defRPr sz="602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781306"/>
            <a:ext cx="9179719" cy="1738167"/>
          </a:xfrm>
        </p:spPr>
        <p:txBody>
          <a:bodyPr/>
          <a:lstStyle>
            <a:lvl1pPr marL="0" indent="0" algn="ctr">
              <a:buNone/>
              <a:defRPr sz="2409"/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9136D5-D654-D24E-A672-F046D980ACFC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21.08.2023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146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A386B-C8DA-A64B-8B9C-FD28215BAE07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21.08.2023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2830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99" y="1794830"/>
            <a:ext cx="10556677" cy="2994714"/>
          </a:xfrm>
        </p:spPr>
        <p:txBody>
          <a:bodyPr anchor="b"/>
          <a:lstStyle>
            <a:lvl1pPr>
              <a:defRPr sz="602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099" y="4817875"/>
            <a:ext cx="10556677" cy="1574849"/>
          </a:xfrm>
        </p:spPr>
        <p:txBody>
          <a:bodyPr/>
          <a:lstStyle>
            <a:lvl1pPr marL="0" indent="0">
              <a:buNone/>
              <a:defRPr sz="2409">
                <a:solidFill>
                  <a:schemeClr val="tx1">
                    <a:tint val="75000"/>
                  </a:schemeClr>
                </a:solidFill>
              </a:defRPr>
            </a:lvl1pPr>
            <a:lvl2pPr marL="458983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2pPr>
            <a:lvl3pPr marL="917966" indent="0">
              <a:buNone/>
              <a:defRPr sz="1807">
                <a:solidFill>
                  <a:schemeClr val="tx1">
                    <a:tint val="75000"/>
                  </a:schemeClr>
                </a:solidFill>
              </a:defRPr>
            </a:lvl3pPr>
            <a:lvl4pPr marL="1376949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4pPr>
            <a:lvl5pPr marL="183593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5pPr>
            <a:lvl6pPr marL="229491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6pPr>
            <a:lvl7pPr marL="2753898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7pPr>
            <a:lvl8pPr marL="321288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8pPr>
            <a:lvl9pPr marL="367186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5F3F2B-851B-E642-8031-1AFDAC0D5D8F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21.08.2023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7803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474" y="1916484"/>
            <a:ext cx="5201841" cy="456789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310" y="1916484"/>
            <a:ext cx="5201841" cy="456789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B110B-14BA-2648-9C85-9ACAEDAB5D5C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21.08.2023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3237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8" y="383297"/>
            <a:ext cx="10556677" cy="139153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69" y="1764832"/>
            <a:ext cx="5177935" cy="864917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069" y="2629749"/>
            <a:ext cx="5177935" cy="386796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310" y="1764832"/>
            <a:ext cx="5203435" cy="864917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310" y="2629749"/>
            <a:ext cx="5203435" cy="386796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1A2F9-A925-7C41-A2F8-8CEFE8397EEF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21.08.2023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209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8" y="383297"/>
            <a:ext cx="10556677" cy="139153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69" y="1764832"/>
            <a:ext cx="5177935" cy="864917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069" y="2629749"/>
            <a:ext cx="5177935" cy="386796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310" y="1764832"/>
            <a:ext cx="5203435" cy="864917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310" y="2629749"/>
            <a:ext cx="5203435" cy="386796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1A2F9-A925-7C41-A2F8-8CEFE8397EEF}" type="datetime1">
              <a:rPr lang="ru-RU" smtClean="0"/>
              <a:t>21.08.2023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1983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610CD-251B-8D4E-80EC-8EE557DEB270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21.08.2023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7180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A2EDD-EB01-004F-A77D-A44AD5F7C663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21.08.2023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733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79954"/>
            <a:ext cx="3947597" cy="1679840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435" y="1036569"/>
            <a:ext cx="6196310" cy="5116178"/>
          </a:xfrm>
        </p:spPr>
        <p:txBody>
          <a:bodyPr/>
          <a:lstStyle>
            <a:lvl1pPr>
              <a:defRPr sz="3212"/>
            </a:lvl1pPr>
            <a:lvl2pPr>
              <a:defRPr sz="2811"/>
            </a:lvl2pPr>
            <a:lvl3pPr>
              <a:defRPr sz="2409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59794"/>
            <a:ext cx="3947597" cy="4001285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19B937-F672-974A-A4F0-0DDE3DA5A3A9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21.08.2023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7226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79954"/>
            <a:ext cx="3947597" cy="1679840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03435" y="1036569"/>
            <a:ext cx="6196310" cy="5116178"/>
          </a:xfrm>
        </p:spPr>
        <p:txBody>
          <a:bodyPr anchor="t"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59794"/>
            <a:ext cx="3947597" cy="4001285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70D22D-5E39-8F4C-B7FD-D0F9E543B3CD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21.08.2023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3003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E994D-0C2E-054B-B81B-537B2F34D486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21.08.2023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5224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82" y="383297"/>
            <a:ext cx="2639169" cy="610108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474" y="383297"/>
            <a:ext cx="7764512" cy="6101085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A7999-807F-514F-9C58-CCA0BF735DC9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21.08.2023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924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610CD-251B-8D4E-80EC-8EE557DEB270}" type="datetime1">
              <a:rPr lang="ru-RU" smtClean="0"/>
              <a:t>21.08.2023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169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2EDD-EB01-004F-A77D-A44AD5F7C663}" type="datetime1">
              <a:rPr lang="ru-RU" smtClean="0"/>
              <a:t>21.08.2023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61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79954"/>
            <a:ext cx="3947597" cy="1679840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435" y="1036569"/>
            <a:ext cx="6196310" cy="5116178"/>
          </a:xfrm>
        </p:spPr>
        <p:txBody>
          <a:bodyPr/>
          <a:lstStyle>
            <a:lvl1pPr>
              <a:defRPr sz="3212"/>
            </a:lvl1pPr>
            <a:lvl2pPr>
              <a:defRPr sz="2811"/>
            </a:lvl2pPr>
            <a:lvl3pPr>
              <a:defRPr sz="2409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59794"/>
            <a:ext cx="3947597" cy="4001285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B937-F672-974A-A4F0-0DDE3DA5A3A9}" type="datetime1">
              <a:rPr lang="ru-RU" smtClean="0"/>
              <a:t>21.08.2023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503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79954"/>
            <a:ext cx="3947597" cy="1679840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03435" y="1036569"/>
            <a:ext cx="6196310" cy="5116178"/>
          </a:xfrm>
        </p:spPr>
        <p:txBody>
          <a:bodyPr anchor="t"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59794"/>
            <a:ext cx="3947597" cy="4001285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D22D-5E39-8F4C-B7FD-D0F9E543B3CD}" type="datetime1">
              <a:rPr lang="ru-RU" smtClean="0"/>
              <a:t>21.08.2023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980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1474" y="383297"/>
            <a:ext cx="10556677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474" y="1916484"/>
            <a:ext cx="10556677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1474" y="6672697"/>
            <a:ext cx="275391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D3140-0CDD-0A42-841C-3D3BA030B895}" type="datetime1">
              <a:rPr lang="ru-RU" smtClean="0"/>
              <a:t>21.08.2023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4376" y="6672697"/>
            <a:ext cx="4130873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4235" y="6672697"/>
            <a:ext cx="275391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20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4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492" indent="-229492" algn="l" defTabSz="917966" rtl="0" eaLnBrk="1" latinLnBrk="0" hangingPunct="1">
        <a:lnSpc>
          <a:spcPct val="90000"/>
        </a:lnSpc>
        <a:spcBef>
          <a:spcPts val="1004"/>
        </a:spcBef>
        <a:buFont typeface="Arial" panose="020B0604020202020204" pitchFamily="34" charset="0"/>
        <a:buChar char="•"/>
        <a:defRPr sz="2811" kern="1200">
          <a:solidFill>
            <a:schemeClr val="tx1"/>
          </a:solidFill>
          <a:latin typeface="+mn-lt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1474" y="383297"/>
            <a:ext cx="10556677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474" y="1916484"/>
            <a:ext cx="10556677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1474" y="6672697"/>
            <a:ext cx="275391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D3140-0CDD-0A42-841C-3D3BA030B895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21.08.2023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4376" y="6672697"/>
            <a:ext cx="4130873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4235" y="6672697"/>
            <a:ext cx="275391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480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4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492" indent="-229492" algn="l" defTabSz="917966" rtl="0" eaLnBrk="1" latinLnBrk="0" hangingPunct="1">
        <a:lnSpc>
          <a:spcPct val="90000"/>
        </a:lnSpc>
        <a:spcBef>
          <a:spcPts val="1004"/>
        </a:spcBef>
        <a:buFont typeface="Arial" panose="020B0604020202020204" pitchFamily="34" charset="0"/>
        <a:buChar char="•"/>
        <a:defRPr sz="2811" kern="1200">
          <a:solidFill>
            <a:schemeClr val="tx1"/>
          </a:solidFill>
          <a:latin typeface="+mn-lt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1474" y="383297"/>
            <a:ext cx="10556677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474" y="1916484"/>
            <a:ext cx="10556677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1474" y="6672698"/>
            <a:ext cx="275391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7228"/>
            <a:fld id="{5DFD3140-0CDD-0A42-841C-3D3BA030B89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21.08.2023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4376" y="6672698"/>
            <a:ext cx="4130873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722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4235" y="6672698"/>
            <a:ext cx="275391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7228"/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419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877864" rtl="0" eaLnBrk="1" latinLnBrk="0" hangingPunct="1">
        <a:lnSpc>
          <a:spcPct val="90000"/>
        </a:lnSpc>
        <a:spcBef>
          <a:spcPct val="0"/>
        </a:spcBef>
        <a:buNone/>
        <a:defRPr sz="42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9467" indent="-219467" algn="l" defTabSz="877864" rtl="0" eaLnBrk="1" latinLnBrk="0" hangingPunct="1">
        <a:lnSpc>
          <a:spcPct val="90000"/>
        </a:lnSpc>
        <a:spcBef>
          <a:spcPts val="960"/>
        </a:spcBef>
        <a:buFont typeface="Arial" panose="020B0604020202020204" pitchFamily="34" charset="0"/>
        <a:buChar char="•"/>
        <a:defRPr sz="2688" kern="1200">
          <a:solidFill>
            <a:schemeClr val="tx1"/>
          </a:solidFill>
          <a:latin typeface="+mn-lt"/>
          <a:ea typeface="+mn-ea"/>
          <a:cs typeface="+mn-cs"/>
        </a:defRPr>
      </a:lvl1pPr>
      <a:lvl2pPr marL="658399" indent="-219467" algn="l" defTabSz="877864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2304" kern="1200">
          <a:solidFill>
            <a:schemeClr val="tx1"/>
          </a:solidFill>
          <a:latin typeface="+mn-lt"/>
          <a:ea typeface="+mn-ea"/>
          <a:cs typeface="+mn-cs"/>
        </a:defRPr>
      </a:lvl2pPr>
      <a:lvl3pPr marL="1097331" indent="-219467" algn="l" defTabSz="877864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536264" indent="-219467" algn="l" defTabSz="877864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4pPr>
      <a:lvl5pPr marL="1975196" indent="-219467" algn="l" defTabSz="877864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5pPr>
      <a:lvl6pPr marL="2414129" indent="-219467" algn="l" defTabSz="877864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6pPr>
      <a:lvl7pPr marL="2853061" indent="-219467" algn="l" defTabSz="877864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7pPr>
      <a:lvl8pPr marL="3291994" indent="-219467" algn="l" defTabSz="877864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8pPr>
      <a:lvl9pPr marL="3730926" indent="-219467" algn="l" defTabSz="877864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7864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1pPr>
      <a:lvl2pPr marL="438932" algn="l" defTabSz="877864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2pPr>
      <a:lvl3pPr marL="877864" algn="l" defTabSz="877864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3pPr>
      <a:lvl4pPr marL="1316798" algn="l" defTabSz="877864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4pPr>
      <a:lvl5pPr marL="1755730" algn="l" defTabSz="877864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5pPr>
      <a:lvl6pPr marL="2194662" algn="l" defTabSz="877864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6pPr>
      <a:lvl7pPr marL="2633594" algn="l" defTabSz="877864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7pPr>
      <a:lvl8pPr marL="3072527" algn="l" defTabSz="877864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8pPr>
      <a:lvl9pPr marL="3511460" algn="l" defTabSz="877864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1474" y="383297"/>
            <a:ext cx="10556677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474" y="1916484"/>
            <a:ext cx="10556677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1474" y="6672697"/>
            <a:ext cx="275391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D3140-0CDD-0A42-841C-3D3BA030B895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21.08.2023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4376" y="6672697"/>
            <a:ext cx="4130873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4235" y="6672697"/>
            <a:ext cx="275391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015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4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492" indent="-229492" algn="l" defTabSz="917966" rtl="0" eaLnBrk="1" latinLnBrk="0" hangingPunct="1">
        <a:lnSpc>
          <a:spcPct val="90000"/>
        </a:lnSpc>
        <a:spcBef>
          <a:spcPts val="1004"/>
        </a:spcBef>
        <a:buFont typeface="Arial" panose="020B0604020202020204" pitchFamily="34" charset="0"/>
        <a:buChar char="•"/>
        <a:defRPr sz="2811" kern="1200">
          <a:solidFill>
            <a:schemeClr val="tx1"/>
          </a:solidFill>
          <a:latin typeface="+mn-lt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1474" y="383297"/>
            <a:ext cx="10556677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474" y="1916484"/>
            <a:ext cx="10556677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1474" y="6672697"/>
            <a:ext cx="275391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D3140-0CDD-0A42-841C-3D3BA030B895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21.08.2023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4376" y="6672697"/>
            <a:ext cx="4130873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4235" y="6672697"/>
            <a:ext cx="275391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96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4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492" indent="-229492" algn="l" defTabSz="917966" rtl="0" eaLnBrk="1" latinLnBrk="0" hangingPunct="1">
        <a:lnSpc>
          <a:spcPct val="90000"/>
        </a:lnSpc>
        <a:spcBef>
          <a:spcPts val="1004"/>
        </a:spcBef>
        <a:buFont typeface="Arial" panose="020B0604020202020204" pitchFamily="34" charset="0"/>
        <a:buChar char="•"/>
        <a:defRPr sz="2811" kern="1200">
          <a:solidFill>
            <a:schemeClr val="tx1"/>
          </a:solidFill>
          <a:latin typeface="+mn-lt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jpg"/><Relationship Id="rId4" Type="http://schemas.openxmlformats.org/officeDocument/2006/relationships/image" Target="../media/image10.emf"/><Relationship Id="rId9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9.png"/><Relationship Id="rId7" Type="http://schemas.openxmlformats.org/officeDocument/2006/relationships/image" Target="../media/image2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3E5FE43-CD68-C342-9095-2FE190F9DEAB}"/>
              </a:ext>
            </a:extLst>
          </p:cNvPr>
          <p:cNvSpPr/>
          <p:nvPr/>
        </p:nvSpPr>
        <p:spPr>
          <a:xfrm>
            <a:off x="27858" y="1431638"/>
            <a:ext cx="12236928" cy="5382236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99995B-5023-024E-9307-89A9FE434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63" y="343108"/>
            <a:ext cx="3429532" cy="100868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5D04965-F4A5-F14E-8831-9BBA7A96443C}"/>
              </a:ext>
            </a:extLst>
          </p:cNvPr>
          <p:cNvSpPr/>
          <p:nvPr/>
        </p:nvSpPr>
        <p:spPr>
          <a:xfrm>
            <a:off x="164123" y="2283042"/>
            <a:ext cx="1166250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cap="all" dirty="0" smtClean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  <a:t>Бюджет </a:t>
            </a:r>
            <a:br>
              <a:rPr lang="ru-RU" sz="4000" b="1" cap="all" dirty="0" smtClean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</a:br>
            <a:r>
              <a:rPr lang="ru-RU" sz="4000" b="1" cap="all" dirty="0" smtClean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  <a:t>УПРАВЛЕНИЯ ПО РЕАЛИЗАЦИИ АНТИКОРРУПЦИОННОЙ ПОЛИТИКИ </a:t>
            </a:r>
            <a:br>
              <a:rPr lang="ru-RU" sz="4000" b="1" cap="all" dirty="0" smtClean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</a:br>
            <a:r>
              <a:rPr lang="ru-RU" sz="4000" b="1" cap="all" dirty="0" smtClean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  <a:t>мурманской области </a:t>
            </a:r>
            <a:br>
              <a:rPr lang="ru-RU" sz="4000" b="1" cap="all" dirty="0" smtClean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</a:br>
            <a:r>
              <a:rPr lang="ru-RU" sz="4000" b="1" cap="all" dirty="0" smtClean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  <a:t>для граждан</a:t>
            </a:r>
            <a:endParaRPr lang="ru-RU" sz="4000" b="1" cap="all" dirty="0">
              <a:solidFill>
                <a:schemeClr val="bg1"/>
              </a:solidFill>
              <a:latin typeface="Muller Narrow ExtraBold" pitchFamily="50" charset="-52"/>
              <a:cs typeface="Times New Roman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5D04965-F4A5-F14E-8831-9BBA7A96443C}"/>
              </a:ext>
            </a:extLst>
          </p:cNvPr>
          <p:cNvSpPr/>
          <p:nvPr/>
        </p:nvSpPr>
        <p:spPr>
          <a:xfrm>
            <a:off x="4913746" y="5698227"/>
            <a:ext cx="46551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 smtClean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  <a:t>ВЫПУСК  8. ИСПОЛНЕНИЕ за </a:t>
            </a:r>
            <a:r>
              <a:rPr lang="ru-RU" sz="1600" b="1" cap="all" dirty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  <a:t> 4</a:t>
            </a:r>
            <a:r>
              <a:rPr lang="ru-RU" sz="1600" b="1" cap="all" dirty="0" smtClean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  <a:t> </a:t>
            </a:r>
            <a:r>
              <a:rPr lang="ru-RU" sz="1400" b="1" cap="all" dirty="0" smtClean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  <a:t> кв.</a:t>
            </a:r>
            <a:r>
              <a:rPr lang="ru-RU" sz="1600" b="1" cap="all" dirty="0" smtClean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  <a:t> 2021 </a:t>
            </a:r>
            <a:r>
              <a:rPr lang="ru-RU" sz="1400" b="1" cap="all" dirty="0" smtClean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  <a:t>года</a:t>
            </a:r>
            <a:endParaRPr lang="ru-RU" sz="1600" b="1" cap="all" dirty="0">
              <a:solidFill>
                <a:schemeClr val="bg1"/>
              </a:solidFill>
              <a:latin typeface="Muller Narrow ExtraBold" pitchFamily="50" charset="-52"/>
              <a:cs typeface="Times New Roman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81C3AE-0D68-2849-9510-C16D4079645C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4257309" y="5567102"/>
            <a:ext cx="535423" cy="38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3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655152D-456C-5E4D-9F23-F91BF730ABA5}"/>
              </a:ext>
            </a:extLst>
          </p:cNvPr>
          <p:cNvSpPr/>
          <p:nvPr/>
        </p:nvSpPr>
        <p:spPr>
          <a:xfrm>
            <a:off x="2697" y="2379542"/>
            <a:ext cx="12236928" cy="4819771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18F8B2-B166-5E46-A87C-5E2B7B10E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17" y="683077"/>
            <a:ext cx="3429532" cy="100868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05440C4-E74B-1944-B487-7211DD8801A7}"/>
              </a:ext>
            </a:extLst>
          </p:cNvPr>
          <p:cNvSpPr/>
          <p:nvPr/>
        </p:nvSpPr>
        <p:spPr>
          <a:xfrm>
            <a:off x="718517" y="2609711"/>
            <a:ext cx="9108873" cy="2349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599"/>
              </a:lnSpc>
            </a:pPr>
            <a:r>
              <a:rPr lang="ru-RU" sz="3600" b="1" dirty="0" smtClean="0">
                <a:solidFill>
                  <a:schemeClr val="bg1"/>
                </a:solidFill>
                <a:latin typeface="Muller Narrow ExtraBold" pitchFamily="2" charset="0"/>
              </a:rPr>
              <a:t>Контактная информация: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Muller Narrow Light" pitchFamily="50" charset="-52"/>
              </a:rPr>
              <a:t>Управление по реализации антикоррупционной политики Мурманской области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Muller Narrow Light" pitchFamily="50" charset="-52"/>
              </a:rPr>
              <a:t>адрес</a:t>
            </a:r>
            <a:r>
              <a:rPr lang="ru-RU" sz="2000" b="1" smtClean="0">
                <a:solidFill>
                  <a:schemeClr val="bg1"/>
                </a:solidFill>
                <a:latin typeface="Muller Narrow Light" pitchFamily="50" charset="-52"/>
              </a:rPr>
              <a:t>: 183006</a:t>
            </a:r>
            <a:r>
              <a:rPr lang="ru-RU" sz="2000" b="1" dirty="0" smtClean="0">
                <a:solidFill>
                  <a:schemeClr val="bg1"/>
                </a:solidFill>
                <a:latin typeface="Muller Narrow Light" pitchFamily="50" charset="-52"/>
              </a:rPr>
              <a:t>, г. Мурманск, пр. Ленина, д. 75,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Muller Narrow Light" pitchFamily="50" charset="-52"/>
              </a:rPr>
              <a:t>тел. 8(8152)486-203,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Muller Narrow Light" pitchFamily="50" charset="-52"/>
              </a:rPr>
              <a:t>ОКПО 43272878, ОГРН 1205100000390,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Muller Narrow Light" pitchFamily="50" charset="-52"/>
              </a:rPr>
              <a:t>ИНН/КПП 5190082583/519001001</a:t>
            </a:r>
            <a:endParaRPr lang="ru-RU" sz="2000" b="1" dirty="0">
              <a:solidFill>
                <a:schemeClr val="bg1"/>
              </a:solidFill>
              <a:latin typeface="Muller Narrow Light" pitchFamily="50" charset="-52"/>
            </a:endParaRPr>
          </a:p>
        </p:txBody>
      </p:sp>
      <p:sp>
        <p:nvSpPr>
          <p:cNvPr id="11" name="Надпись 2"/>
          <p:cNvSpPr txBox="1">
            <a:spLocks noChangeArrowheads="1"/>
          </p:cNvSpPr>
          <p:nvPr/>
        </p:nvSpPr>
        <p:spPr bwMode="auto">
          <a:xfrm>
            <a:off x="8417940" y="5869387"/>
            <a:ext cx="3749962" cy="1083864"/>
          </a:xfrm>
          <a:prstGeom prst="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/>
                </a:solidFill>
                <a:latin typeface="Arial"/>
                <a:ea typeface="Calibri"/>
                <a:cs typeface="Times New Roman"/>
              </a:rPr>
              <a:t>anticorrmo.gov-murman.ru</a:t>
            </a:r>
            <a:endParaRPr lang="ru-RU" sz="1600" dirty="0" smtClean="0">
              <a:solidFill>
                <a:schemeClr val="bg1"/>
              </a:solidFill>
              <a:latin typeface="Arial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endParaRPr lang="ru-RU" sz="1800" dirty="0">
              <a:solidFill>
                <a:schemeClr val="bg1"/>
              </a:solidFill>
              <a:effectLst/>
              <a:latin typeface="Muller Narrow Light" pitchFamily="50" charset="-52"/>
              <a:ea typeface="Calibri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110" y="6361587"/>
            <a:ext cx="2355277" cy="3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107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10072992" y="6816725"/>
            <a:ext cx="2166633" cy="382588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FC6EA9-0C90-458B-AA00-894FE4ED6352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Muller Narrow Light" pitchFamily="50" charset="-5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sz="1200" dirty="0" smtClean="0">
              <a:solidFill>
                <a:schemeClr val="bg1">
                  <a:lumMod val="50000"/>
                </a:schemeClr>
              </a:solidFill>
              <a:latin typeface="Muller Narrow Light" pitchFamily="50" charset="-52"/>
            </a:endParaRPr>
          </a:p>
        </p:txBody>
      </p:sp>
      <p:sp>
        <p:nvSpPr>
          <p:cNvPr id="48" name="Скругленный прямоугольник 47">
            <a:extLst/>
          </p:cNvPr>
          <p:cNvSpPr/>
          <p:nvPr/>
        </p:nvSpPr>
        <p:spPr>
          <a:xfrm>
            <a:off x="446918" y="1278754"/>
            <a:ext cx="11552972" cy="986123"/>
          </a:xfrm>
          <a:prstGeom prst="roundRect">
            <a:avLst/>
          </a:prstGeom>
          <a:solidFill>
            <a:srgbClr val="F05A28"/>
          </a:solidFill>
          <a:ln w="12700">
            <a:solidFill>
              <a:srgbClr val="F05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811213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i="1" dirty="0">
              <a:solidFill>
                <a:schemeClr val="bg1"/>
              </a:solidFill>
              <a:latin typeface="Muller Narrow Light" pitchFamily="50" charset="-52"/>
            </a:endParaRPr>
          </a:p>
        </p:txBody>
      </p:sp>
      <p:sp>
        <p:nvSpPr>
          <p:cNvPr id="35" name="Прямоугольник 36"/>
          <p:cNvSpPr>
            <a:spLocks noChangeArrowheads="1"/>
          </p:cNvSpPr>
          <p:nvPr/>
        </p:nvSpPr>
        <p:spPr bwMode="auto">
          <a:xfrm>
            <a:off x="220170" y="122238"/>
            <a:ext cx="115093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Muller Narrow Light" pitchFamily="2" charset="0"/>
              </a:rPr>
              <a:t>СТРУКТУРА УПРАВЛЕНИЯ ПО РЕАЛИЗАЦИИ АНТИКОРРУПЦИОННОЙ ПОЛИТИКИ МУРМАНСКОЙ ОБЛАСТИ</a:t>
            </a:r>
            <a:endParaRPr lang="ru-RU" sz="2400" b="1" dirty="0">
              <a:latin typeface="Muller Narrow Light" pitchFamily="2" charset="0"/>
            </a:endParaRPr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1DFB1CA-21A1-2245-B207-195CB8EF8CB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059" y="1364313"/>
            <a:ext cx="815004" cy="815004"/>
          </a:xfrm>
          <a:prstGeom prst="rect">
            <a:avLst/>
          </a:prstGeom>
        </p:spPr>
      </p:pic>
      <p:sp>
        <p:nvSpPr>
          <p:cNvPr id="84" name="Номер слайда 1"/>
          <p:cNvSpPr txBox="1">
            <a:spLocks/>
          </p:cNvSpPr>
          <p:nvPr/>
        </p:nvSpPr>
        <p:spPr bwMode="auto">
          <a:xfrm>
            <a:off x="15949076" y="13168664"/>
            <a:ext cx="2166633" cy="25530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20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FC6EA9-0C90-458B-AA00-894FE4ED6352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Muller Narrow Light" pitchFamily="50" charset="-5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sz="1200" dirty="0" smtClean="0">
              <a:solidFill>
                <a:schemeClr val="bg1">
                  <a:lumMod val="50000"/>
                </a:schemeClr>
              </a:solidFill>
              <a:latin typeface="Muller Narrow Light" pitchFamily="50" charset="-52"/>
            </a:endParaRPr>
          </a:p>
        </p:txBody>
      </p:sp>
      <p:sp>
        <p:nvSpPr>
          <p:cNvPr id="39" name="Содержимое 2"/>
          <p:cNvSpPr txBox="1">
            <a:spLocks/>
          </p:cNvSpPr>
          <p:nvPr/>
        </p:nvSpPr>
        <p:spPr bwMode="auto">
          <a:xfrm>
            <a:off x="1495081" y="1512415"/>
            <a:ext cx="9213439" cy="88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228600" indent="-228600" algn="ctr" defTabSz="917575">
              <a:buFont typeface="Arial" charset="0"/>
              <a:buNone/>
            </a:pPr>
            <a:r>
              <a:rPr lang="ru-RU" sz="1600" dirty="0">
                <a:solidFill>
                  <a:schemeClr val="bg1"/>
                </a:solidFill>
                <a:latin typeface="Muller Narrow ExtraBold" panose="00000900000000000000" pitchFamily="50" charset="-52"/>
              </a:rPr>
              <a:t>ПОЛОЖЕНИЕ </a:t>
            </a:r>
            <a:r>
              <a:rPr lang="ru-RU" sz="1600" dirty="0" smtClean="0">
                <a:solidFill>
                  <a:schemeClr val="bg1"/>
                </a:solidFill>
                <a:latin typeface="Muller Narrow ExtraBold" pitchFamily="50" charset="-52"/>
              </a:rPr>
              <a:t>ОБ УПРАВЛЕНИИ ПО РЕАЛИЗАЦИИ АНТИКОРРУПЦИОННОЙ ПОЛИТИКИ </a:t>
            </a:r>
            <a:br>
              <a:rPr lang="ru-RU" sz="1600" dirty="0" smtClean="0">
                <a:solidFill>
                  <a:schemeClr val="bg1"/>
                </a:solidFill>
                <a:latin typeface="Muller Narrow ExtraBold" pitchFamily="50" charset="-52"/>
              </a:rPr>
            </a:br>
            <a:r>
              <a:rPr lang="ru-RU" sz="1600" dirty="0" smtClean="0">
                <a:solidFill>
                  <a:schemeClr val="bg1"/>
                </a:solidFill>
                <a:latin typeface="Muller Narrow ExtraBold" pitchFamily="50" charset="-52"/>
              </a:rPr>
              <a:t>МУРМАНСКОЙ </a:t>
            </a:r>
            <a:r>
              <a:rPr lang="ru-RU" sz="1600" dirty="0">
                <a:solidFill>
                  <a:schemeClr val="bg1"/>
                </a:solidFill>
                <a:latin typeface="Muller Narrow ExtraBold" pitchFamily="50" charset="-52"/>
              </a:rPr>
              <a:t>ОБЛАСТИ </a:t>
            </a:r>
            <a:endParaRPr lang="ru-RU" sz="1600" dirty="0" smtClean="0">
              <a:solidFill>
                <a:schemeClr val="bg1"/>
              </a:solidFill>
              <a:latin typeface="Muller Narrow ExtraBold" pitchFamily="50" charset="-52"/>
            </a:endParaRPr>
          </a:p>
          <a:p>
            <a:pPr marL="228600" indent="-228600" algn="ctr" defTabSz="917575">
              <a:buFont typeface="Arial" charset="0"/>
              <a:buNone/>
            </a:pPr>
            <a:r>
              <a:rPr lang="ru-RU" sz="1400" dirty="0" smtClean="0">
                <a:solidFill>
                  <a:schemeClr val="bg1"/>
                </a:solidFill>
                <a:latin typeface="Muller Narrow ExtraBold" panose="00000900000000000000" pitchFamily="50" charset="-52"/>
              </a:rPr>
              <a:t>(Утверждено постановлением Правительства Мурманской области от 15.11.2019 </a:t>
            </a:r>
            <a:r>
              <a:rPr lang="ru-RU" sz="1400" dirty="0">
                <a:solidFill>
                  <a:schemeClr val="bg1"/>
                </a:solidFill>
                <a:latin typeface="Muller Narrow ExtraBold" panose="00000900000000000000" pitchFamily="50" charset="-52"/>
              </a:rPr>
              <a:t>№ </a:t>
            </a:r>
            <a:r>
              <a:rPr lang="ru-RU" sz="1400" dirty="0" smtClean="0">
                <a:solidFill>
                  <a:schemeClr val="bg1"/>
                </a:solidFill>
                <a:latin typeface="Muller Narrow ExtraBold" panose="00000900000000000000" pitchFamily="50" charset="-52"/>
              </a:rPr>
              <a:t>511-ПП)</a:t>
            </a:r>
            <a:r>
              <a:rPr lang="ru-RU" sz="1400" dirty="0">
                <a:solidFill>
                  <a:schemeClr val="bg1"/>
                </a:solidFill>
                <a:latin typeface="Muller Narrow ExtraBold" pitchFamily="50" charset="-52"/>
              </a:rPr>
              <a:t/>
            </a:r>
            <a:br>
              <a:rPr lang="ru-RU" sz="1400" dirty="0">
                <a:solidFill>
                  <a:schemeClr val="bg1"/>
                </a:solidFill>
                <a:latin typeface="Muller Narrow ExtraBold" pitchFamily="50" charset="-52"/>
              </a:rPr>
            </a:br>
            <a:endParaRPr lang="ru-RU" sz="1400" dirty="0">
              <a:solidFill>
                <a:schemeClr val="bg1"/>
              </a:solidFill>
              <a:latin typeface="Muller Narrow ExtraBold" pitchFamily="50" charset="-52"/>
            </a:endParaRP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8799F3D2-8F59-9048-AE9F-F7827C856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1040" y="1561526"/>
            <a:ext cx="498868" cy="498868"/>
          </a:xfrm>
          <a:prstGeom prst="rect">
            <a:avLst/>
          </a:prstGeom>
        </p:spPr>
      </p:pic>
      <p:sp>
        <p:nvSpPr>
          <p:cNvPr id="53" name="Скругленный прямоугольник 52">
            <a:extLst/>
          </p:cNvPr>
          <p:cNvSpPr/>
          <p:nvPr/>
        </p:nvSpPr>
        <p:spPr>
          <a:xfrm>
            <a:off x="922036" y="5130906"/>
            <a:ext cx="3124609" cy="129150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СЕКТОР ПРОТИВОДЕЙСТВИЯ КОРРУПЦИИ В ОРГАНАХ ГОСУДАРСТВЕННОЙ ВЛАСТИ</a:t>
            </a:r>
            <a:endParaRPr lang="ru-RU" sz="1600" dirty="0">
              <a:solidFill>
                <a:srgbClr val="0070C0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58" name="Скругленный прямоугольник 57">
            <a:extLst/>
          </p:cNvPr>
          <p:cNvSpPr/>
          <p:nvPr/>
        </p:nvSpPr>
        <p:spPr>
          <a:xfrm>
            <a:off x="1990906" y="2612063"/>
            <a:ext cx="8036801" cy="83611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НАЧАЛЬНИК УПРАВЛЕНИЯ  ПО РЕАЛИЗАЦИИ АНТИКОРРУПЦИОННОЙ ПОЛИТИКИ МУРМАНСКОЙ ОБЛАСТИ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ДОЛГОВ АРТЕМ НИКОЛАЕВИЧ</a:t>
            </a:r>
            <a:endParaRPr lang="ru-RU" sz="1600" dirty="0">
              <a:solidFill>
                <a:srgbClr val="F05A28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83" name="Скругленный прямоугольник 82">
            <a:extLst/>
          </p:cNvPr>
          <p:cNvSpPr/>
          <p:nvPr/>
        </p:nvSpPr>
        <p:spPr>
          <a:xfrm>
            <a:off x="3197400" y="3758647"/>
            <a:ext cx="5731496" cy="84961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ЗАМЕСТИТЕЛЬ НАЧАЛЬНИКА УПРАВЛЕНИЯ</a:t>
            </a:r>
            <a:endParaRPr lang="ru-RU" sz="1600" dirty="0">
              <a:solidFill>
                <a:srgbClr val="0070C0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85" name="Скругленный прямоугольник 84">
            <a:extLst/>
          </p:cNvPr>
          <p:cNvSpPr/>
          <p:nvPr/>
        </p:nvSpPr>
        <p:spPr>
          <a:xfrm>
            <a:off x="8031699" y="5024907"/>
            <a:ext cx="3124609" cy="129150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СЕКТОР ПРОТИВОДЕЙСТВИЯ КОРРУПЦИИ В ОРГАНАХ </a:t>
            </a:r>
            <a:r>
              <a:rPr lang="ru-RU" sz="1600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МЕСТНОГО САМОУПРАВЛЕНИЯ</a:t>
            </a:r>
            <a:endParaRPr lang="ru-RU" sz="1600" dirty="0">
              <a:solidFill>
                <a:srgbClr val="0070C0"/>
              </a:solidFill>
              <a:latin typeface="Muller Narrow ExtraBold" panose="00000900000000000000" pitchFamily="50" charset="-52"/>
            </a:endParaRPr>
          </a:p>
        </p:txBody>
      </p:sp>
      <p:cxnSp>
        <p:nvCxnSpPr>
          <p:cNvPr id="91" name="Прямая соединительная линия 90"/>
          <p:cNvCxnSpPr>
            <a:stCxn id="58" idx="2"/>
          </p:cNvCxnSpPr>
          <p:nvPr/>
        </p:nvCxnSpPr>
        <p:spPr>
          <a:xfrm>
            <a:off x="6009307" y="3448180"/>
            <a:ext cx="0" cy="3104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459637" y="4608260"/>
            <a:ext cx="0" cy="522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8630575" y="4608260"/>
            <a:ext cx="0" cy="4166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9506256" y="3448180"/>
            <a:ext cx="0" cy="15836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2525891" y="3448180"/>
            <a:ext cx="0" cy="16686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67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319536" y="241570"/>
            <a:ext cx="111643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Muller Narrow Light" pitchFamily="2" charset="0"/>
              </a:rPr>
              <a:t>СВЕДЕНИЯ О </a:t>
            </a:r>
            <a:r>
              <a:rPr lang="ru-RU" sz="2400" dirty="0" smtClean="0">
                <a:latin typeface="Muller Narrow Light" pitchFamily="2" charset="0"/>
              </a:rPr>
              <a:t>ФИНАНСОВОМ ОБЕСПЕЧЕНИИ ДЕЯТЕЛЬНОСТИ УПРАВЛЕНИЯ</a:t>
            </a:r>
            <a:r>
              <a:rPr lang="en-US" sz="2400" dirty="0" smtClean="0">
                <a:latin typeface="Muller Narrow Light" pitchFamily="2" charset="0"/>
              </a:rPr>
              <a:t/>
            </a:r>
            <a:br>
              <a:rPr lang="en-US" sz="2400" dirty="0" smtClean="0">
                <a:latin typeface="Muller Narrow Light" pitchFamily="2" charset="0"/>
              </a:rPr>
            </a:br>
            <a:r>
              <a:rPr lang="ru-RU" sz="2400" dirty="0" smtClean="0">
                <a:latin typeface="Muller Narrow Light" pitchFamily="2" charset="0"/>
              </a:rPr>
              <a:t>ЗА 4 КВАРТАЛ 202</a:t>
            </a:r>
            <a:r>
              <a:rPr lang="en-US" sz="2400" dirty="0" smtClean="0">
                <a:latin typeface="Muller Narrow Light" pitchFamily="2" charset="0"/>
              </a:rPr>
              <a:t>1</a:t>
            </a:r>
            <a:r>
              <a:rPr lang="ru-RU" sz="2400" dirty="0" smtClean="0">
                <a:latin typeface="Muller Narrow Light" pitchFamily="2" charset="0"/>
              </a:rPr>
              <a:t> ГОДА</a:t>
            </a:r>
            <a:endParaRPr lang="ru-RU" sz="2400" dirty="0">
              <a:latin typeface="Muller Narrow Ligh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41444" y="5316090"/>
            <a:ext cx="611822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8" name="Скругленный прямоугольник 67">
            <a:extLst/>
          </p:cNvPr>
          <p:cNvSpPr/>
          <p:nvPr/>
        </p:nvSpPr>
        <p:spPr>
          <a:xfrm>
            <a:off x="2407117" y="6303018"/>
            <a:ext cx="3334327" cy="550492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>
              <a:defRPr/>
            </a:pPr>
            <a:r>
              <a:rPr lang="ru-RU" sz="1100" dirty="0">
                <a:solidFill>
                  <a:srgbClr val="000000"/>
                </a:solidFill>
                <a:latin typeface="Muller Narrow ExtraBold" panose="00000900000000000000" pitchFamily="50" charset="-52"/>
                <a:ea typeface="Calibri" panose="020F0502020204030204" pitchFamily="34" charset="0"/>
                <a:cs typeface="Arial" panose="020B0604020202020204" pitchFamily="34" charset="0"/>
              </a:rPr>
              <a:t>Антикоррупционное просвещение и пропаганда</a:t>
            </a:r>
            <a:endParaRPr lang="ru-RU" sz="1100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70" name="Скругленный прямоугольник 69">
            <a:extLst/>
          </p:cNvPr>
          <p:cNvSpPr/>
          <p:nvPr/>
        </p:nvSpPr>
        <p:spPr>
          <a:xfrm>
            <a:off x="1083195" y="5519033"/>
            <a:ext cx="1014856" cy="587656"/>
          </a:xfrm>
          <a:prstGeom prst="roundRect">
            <a:avLst/>
          </a:prstGeom>
          <a:solidFill>
            <a:srgbClr val="0082C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0,9</a:t>
            </a:r>
            <a:endParaRPr lang="ru-RU" dirty="0"/>
          </a:p>
        </p:txBody>
      </p:sp>
      <p:sp>
        <p:nvSpPr>
          <p:cNvPr id="42" name="Скругленный прямоугольник 41">
            <a:extLst/>
          </p:cNvPr>
          <p:cNvSpPr/>
          <p:nvPr/>
        </p:nvSpPr>
        <p:spPr>
          <a:xfrm>
            <a:off x="2407117" y="5519033"/>
            <a:ext cx="3334327" cy="587656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/>
            <a:r>
              <a:rPr lang="ru-RU" sz="11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Мониторинг состояния коррупции в Мурманской области </a:t>
            </a:r>
            <a:endParaRPr lang="ru-RU" sz="1700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9231368" y="1241001"/>
            <a:ext cx="2231966" cy="2448300"/>
          </a:xfrm>
          <a:prstGeom prst="roundRect">
            <a:avLst>
              <a:gd name="adj" fmla="val 2528"/>
            </a:avLst>
          </a:prstGeom>
          <a:solidFill>
            <a:schemeClr val="bg1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>
                <a:solidFill>
                  <a:srgbClr val="0070C0"/>
                </a:solidFill>
                <a:latin typeface="Muller Narrow ExtraBold" pitchFamily="50" charset="-52"/>
              </a:rPr>
              <a:t>Закон </a:t>
            </a:r>
            <a:br>
              <a:rPr lang="ru-RU" sz="1600" dirty="0">
                <a:solidFill>
                  <a:srgbClr val="0070C0"/>
                </a:solidFill>
                <a:latin typeface="Muller Narrow ExtraBold" pitchFamily="50" charset="-52"/>
              </a:rPr>
            </a:br>
            <a:r>
              <a:rPr lang="ru-RU" sz="1600" dirty="0">
                <a:solidFill>
                  <a:srgbClr val="0070C0"/>
                </a:solidFill>
                <a:latin typeface="Muller Narrow ExtraBold" pitchFamily="50" charset="-52"/>
              </a:rPr>
              <a:t>Мурманской области </a:t>
            </a:r>
            <a:br>
              <a:rPr lang="ru-RU" sz="1600" dirty="0">
                <a:solidFill>
                  <a:srgbClr val="0070C0"/>
                </a:solidFill>
                <a:latin typeface="Muller Narrow ExtraBold" pitchFamily="50" charset="-52"/>
              </a:rPr>
            </a:br>
            <a:r>
              <a:rPr lang="ru-RU" sz="1600" dirty="0">
                <a:solidFill>
                  <a:srgbClr val="0070C0"/>
                </a:solidFill>
                <a:latin typeface="Muller Narrow ExtraBold" pitchFamily="50" charset="-52"/>
              </a:rPr>
              <a:t>от 24.02.2020 </a:t>
            </a:r>
            <a:br>
              <a:rPr lang="ru-RU" sz="1600" dirty="0">
                <a:solidFill>
                  <a:srgbClr val="0070C0"/>
                </a:solidFill>
                <a:latin typeface="Muller Narrow ExtraBold" pitchFamily="50" charset="-52"/>
              </a:rPr>
            </a:br>
            <a:r>
              <a:rPr lang="ru-RU" sz="1600" b="1" dirty="0">
                <a:solidFill>
                  <a:srgbClr val="0070C0"/>
                </a:solidFill>
                <a:latin typeface="Muller Narrow ExtraBold" pitchFamily="50" charset="-52"/>
              </a:rPr>
              <a:t>№ 2585-01-ЗМО </a:t>
            </a:r>
            <a:br>
              <a:rPr lang="ru-RU" sz="1600" b="1" dirty="0">
                <a:solidFill>
                  <a:srgbClr val="0070C0"/>
                </a:solidFill>
                <a:latin typeface="Muller Narrow ExtraBold" pitchFamily="50" charset="-52"/>
              </a:rPr>
            </a:br>
            <a:r>
              <a:rPr lang="ru-RU" sz="1600" b="1" dirty="0">
                <a:solidFill>
                  <a:srgbClr val="0070C0"/>
                </a:solidFill>
                <a:latin typeface="Muller Narrow ExtraBold" pitchFamily="50" charset="-52"/>
              </a:rPr>
              <a:t>«Об областном бюджете на 2021 год </a:t>
            </a:r>
            <a:br>
              <a:rPr lang="ru-RU" sz="1600" b="1" dirty="0">
                <a:solidFill>
                  <a:srgbClr val="0070C0"/>
                </a:solidFill>
                <a:latin typeface="Muller Narrow ExtraBold" pitchFamily="50" charset="-52"/>
              </a:rPr>
            </a:br>
            <a:r>
              <a:rPr lang="ru-RU" sz="1600" b="1" dirty="0">
                <a:solidFill>
                  <a:srgbClr val="0070C0"/>
                </a:solidFill>
                <a:latin typeface="Muller Narrow ExtraBold" pitchFamily="50" charset="-52"/>
              </a:rPr>
              <a:t>и на плановый период 2022 и 2023 годов</a:t>
            </a:r>
          </a:p>
        </p:txBody>
      </p:sp>
      <p:grpSp>
        <p:nvGrpSpPr>
          <p:cNvPr id="94" name="Группа 93"/>
          <p:cNvGrpSpPr/>
          <p:nvPr/>
        </p:nvGrpSpPr>
        <p:grpSpPr>
          <a:xfrm>
            <a:off x="793197" y="1225116"/>
            <a:ext cx="8007359" cy="2464185"/>
            <a:chOff x="385761" y="1948543"/>
            <a:chExt cx="6548566" cy="2982613"/>
          </a:xfrm>
        </p:grpSpPr>
        <p:grpSp>
          <p:nvGrpSpPr>
            <p:cNvPr id="95" name="Группа 94"/>
            <p:cNvGrpSpPr/>
            <p:nvPr/>
          </p:nvGrpSpPr>
          <p:grpSpPr>
            <a:xfrm>
              <a:off x="385761" y="1948543"/>
              <a:ext cx="6548566" cy="2982613"/>
              <a:chOff x="3052965" y="2186381"/>
              <a:chExt cx="6194584" cy="2982613"/>
            </a:xfrm>
          </p:grpSpPr>
          <p:sp>
            <p:nvSpPr>
              <p:cNvPr id="104" name="Скругленный прямоугольник 103"/>
              <p:cNvSpPr/>
              <p:nvPr/>
            </p:nvSpPr>
            <p:spPr>
              <a:xfrm>
                <a:off x="3052965" y="2186381"/>
                <a:ext cx="6194584" cy="2982613"/>
              </a:xfrm>
              <a:prstGeom prst="roundRect">
                <a:avLst>
                  <a:gd name="adj" fmla="val 2528"/>
                </a:avLst>
              </a:prstGeom>
              <a:solidFill>
                <a:schemeClr val="bg1"/>
              </a:solidFill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dirty="0"/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6555755" y="3164400"/>
                <a:ext cx="1172329" cy="411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RU" sz="1600" dirty="0">
                  <a:solidFill>
                    <a:schemeClr val="accent3"/>
                  </a:solidFill>
                  <a:latin typeface="Muller Narrow ExtraBold" pitchFamily="50" charset="-52"/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3688128" y="3391099"/>
                <a:ext cx="887748" cy="532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 smtClean="0">
                    <a:solidFill>
                      <a:schemeClr val="accent6"/>
                    </a:solidFill>
                    <a:latin typeface="Muller Narrow ExtraBold" pitchFamily="50" charset="-52"/>
                  </a:rPr>
                  <a:t>РАСХОДЫ</a:t>
                </a:r>
                <a:endParaRPr lang="ru-RU" sz="1600" dirty="0">
                  <a:solidFill>
                    <a:schemeClr val="accent6"/>
                  </a:solidFill>
                  <a:latin typeface="Muller Narrow ExtraBold" pitchFamily="50" charset="-52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3644512" y="3312808"/>
                <a:ext cx="1405790" cy="725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ru-RU" sz="2400" dirty="0">
                  <a:solidFill>
                    <a:schemeClr val="accent5"/>
                  </a:solidFill>
                  <a:latin typeface="Muller Narrow ExtraBold" pitchFamily="50" charset="-52"/>
                </a:endParaRP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6264559" y="3419799"/>
                <a:ext cx="1319322" cy="6332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dirty="0" smtClean="0">
                    <a:solidFill>
                      <a:schemeClr val="accent3"/>
                    </a:solidFill>
                    <a:latin typeface="Muller Narrow ExtraBold" pitchFamily="50" charset="-52"/>
                  </a:rPr>
                  <a:t>21,4</a:t>
                </a:r>
                <a:endParaRPr lang="ru-RU" sz="2800" dirty="0">
                  <a:solidFill>
                    <a:schemeClr val="accent3"/>
                  </a:solidFill>
                  <a:latin typeface="Muller Narrow ExtraBold" pitchFamily="50" charset="-52"/>
                </a:endParaRPr>
              </a:p>
            </p:txBody>
          </p:sp>
          <p:sp>
            <p:nvSpPr>
              <p:cNvPr id="111" name="Прямоугольник 110"/>
              <p:cNvSpPr/>
              <p:nvPr/>
            </p:nvSpPr>
            <p:spPr>
              <a:xfrm>
                <a:off x="3337674" y="2397552"/>
                <a:ext cx="677344" cy="4354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200" dirty="0">
                    <a:solidFill>
                      <a:schemeClr val="accent3"/>
                    </a:solidFill>
                    <a:latin typeface="Muller Narrow Light" pitchFamily="50" charset="-52"/>
                  </a:rPr>
                  <a:t>м</a:t>
                </a:r>
                <a:r>
                  <a:rPr lang="ru-RU" sz="1200" dirty="0" smtClean="0">
                    <a:solidFill>
                      <a:schemeClr val="accent3"/>
                    </a:solidFill>
                    <a:latin typeface="Muller Narrow Light" pitchFamily="50" charset="-52"/>
                  </a:rPr>
                  <a:t>лн рублей</a:t>
                </a:r>
                <a:endParaRPr lang="ru-RU" sz="1200" dirty="0">
                  <a:solidFill>
                    <a:schemeClr val="accent3"/>
                  </a:solidFill>
                  <a:latin typeface="Muller Narrow Light" pitchFamily="50" charset="-52"/>
                </a:endParaRPr>
              </a:p>
            </p:txBody>
          </p:sp>
          <p:cxnSp>
            <p:nvCxnSpPr>
              <p:cNvPr id="113" name="Прямая соединительная линия 112"/>
              <p:cNvCxnSpPr/>
              <p:nvPr/>
            </p:nvCxnSpPr>
            <p:spPr>
              <a:xfrm>
                <a:off x="3557576" y="4128307"/>
                <a:ext cx="5629912" cy="0"/>
              </a:xfrm>
              <a:prstGeom prst="line">
                <a:avLst/>
              </a:prstGeom>
              <a:ln w="19050">
                <a:solidFill>
                  <a:schemeClr val="accent3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TextBox 113"/>
              <p:cNvSpPr txBox="1"/>
              <p:nvPr/>
            </p:nvSpPr>
            <p:spPr>
              <a:xfrm>
                <a:off x="4865541" y="3164400"/>
                <a:ext cx="1254469" cy="411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RU" sz="1600" dirty="0">
                  <a:solidFill>
                    <a:schemeClr val="accent3"/>
                  </a:solidFill>
                  <a:latin typeface="Muller Narrow Light" pitchFamily="50" charset="-52"/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4849150" y="3386285"/>
                <a:ext cx="1216795" cy="6332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dirty="0" smtClean="0">
                    <a:solidFill>
                      <a:schemeClr val="accent3"/>
                    </a:solidFill>
                    <a:latin typeface="Muller Narrow ExtraBold" pitchFamily="50" charset="-52"/>
                  </a:rPr>
                  <a:t>22,0</a:t>
                </a:r>
                <a:endParaRPr lang="ru-RU" sz="2800" dirty="0">
                  <a:solidFill>
                    <a:schemeClr val="accent3"/>
                  </a:solidFill>
                  <a:latin typeface="Muller Narrow ExtraBold" pitchFamily="50" charset="-52"/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7637947" y="3199886"/>
                <a:ext cx="991933" cy="532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RU" sz="1600" dirty="0">
                  <a:solidFill>
                    <a:schemeClr val="accent3"/>
                  </a:solidFill>
                  <a:latin typeface="Muller Narrow Light" pitchFamily="50" charset="-52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8009309" y="3607329"/>
                <a:ext cx="916585" cy="532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RU" sz="1600" dirty="0">
                  <a:solidFill>
                    <a:schemeClr val="accent3"/>
                  </a:solidFill>
                  <a:latin typeface="Muller Narrow Light" pitchFamily="50" charset="-52"/>
                </a:endParaRP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4977071" y="2247756"/>
                <a:ext cx="1088537" cy="1005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dirty="0" smtClean="0">
                    <a:solidFill>
                      <a:srgbClr val="0070C0"/>
                    </a:solidFill>
                    <a:latin typeface="Muller Narrow ExtraBold" pitchFamily="50" charset="-52"/>
                  </a:rPr>
                  <a:t>2021 </a:t>
                </a:r>
                <a:r>
                  <a:rPr lang="ru-RU" sz="2400" dirty="0">
                    <a:solidFill>
                      <a:srgbClr val="0070C0"/>
                    </a:solidFill>
                    <a:latin typeface="Muller Narrow ExtraBold" pitchFamily="50" charset="-52"/>
                  </a:rPr>
                  <a:t>год</a:t>
                </a:r>
              </a:p>
              <a:p>
                <a:pPr algn="ctr"/>
                <a:r>
                  <a:rPr lang="ru-RU" sz="2400" dirty="0" smtClean="0">
                    <a:solidFill>
                      <a:srgbClr val="0070C0"/>
                    </a:solidFill>
                    <a:latin typeface="Muller Narrow ExtraBold" pitchFamily="50" charset="-52"/>
                  </a:rPr>
                  <a:t>план</a:t>
                </a:r>
                <a:endParaRPr lang="ru-RU" sz="2400" dirty="0">
                  <a:solidFill>
                    <a:srgbClr val="0070C0"/>
                  </a:solidFill>
                  <a:latin typeface="Muller Narrow ExtraBold" pitchFamily="50" charset="-52"/>
                </a:endParaRP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6212157" y="2194647"/>
                <a:ext cx="1642541" cy="1005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dirty="0" smtClean="0">
                    <a:solidFill>
                      <a:schemeClr val="accent5"/>
                    </a:solidFill>
                    <a:latin typeface="Muller Narrow ExtraBold" pitchFamily="50" charset="-52"/>
                  </a:rPr>
                  <a:t>4 кв. </a:t>
                </a:r>
                <a:r>
                  <a:rPr lang="ru-RU" sz="2400" dirty="0">
                    <a:solidFill>
                      <a:schemeClr val="accent5"/>
                    </a:solidFill>
                    <a:latin typeface="Muller Narrow ExtraBold" pitchFamily="50" charset="-52"/>
                  </a:rPr>
                  <a:t>2021 год</a:t>
                </a:r>
              </a:p>
              <a:p>
                <a:pPr algn="ctr"/>
                <a:r>
                  <a:rPr lang="ru-RU" sz="2400" dirty="0" smtClean="0">
                    <a:solidFill>
                      <a:schemeClr val="accent5"/>
                    </a:solidFill>
                    <a:latin typeface="Muller Narrow ExtraBold" pitchFamily="50" charset="-52"/>
                  </a:rPr>
                  <a:t>факт</a:t>
                </a:r>
                <a:endParaRPr lang="ru-RU" sz="2400" dirty="0">
                  <a:solidFill>
                    <a:schemeClr val="accent5"/>
                  </a:solidFill>
                  <a:latin typeface="Muller Narrow ExtraBold" pitchFamily="50" charset="-52"/>
                </a:endParaRPr>
              </a:p>
            </p:txBody>
          </p:sp>
          <p:sp>
            <p:nvSpPr>
              <p:cNvPr id="120" name="Прямоугольник 119"/>
              <p:cNvSpPr/>
              <p:nvPr/>
            </p:nvSpPr>
            <p:spPr>
              <a:xfrm>
                <a:off x="8060544" y="2205437"/>
                <a:ext cx="1058054" cy="10159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dirty="0" smtClean="0">
                    <a:solidFill>
                      <a:schemeClr val="accent3"/>
                    </a:solidFill>
                    <a:latin typeface="Muller Narrow ExtraBold" pitchFamily="50" charset="-52"/>
                  </a:rPr>
                  <a:t>Исполнение </a:t>
                </a:r>
                <a:br>
                  <a:rPr lang="ru-RU" dirty="0" smtClean="0">
                    <a:solidFill>
                      <a:schemeClr val="accent3"/>
                    </a:solidFill>
                    <a:latin typeface="Muller Narrow ExtraBold" pitchFamily="50" charset="-52"/>
                  </a:rPr>
                </a:br>
                <a:r>
                  <a:rPr lang="ru-RU" dirty="0" smtClean="0">
                    <a:solidFill>
                      <a:schemeClr val="accent3"/>
                    </a:solidFill>
                    <a:latin typeface="Muller Narrow ExtraBold" pitchFamily="50" charset="-52"/>
                  </a:rPr>
                  <a:t>бюджета</a:t>
                </a:r>
                <a:endParaRPr lang="ru-RU" dirty="0">
                  <a:solidFill>
                    <a:schemeClr val="accent6"/>
                  </a:solidFill>
                  <a:latin typeface="Muller Narrow ExtraBold" pitchFamily="50" charset="-52"/>
                </a:endParaRPr>
              </a:p>
            </p:txBody>
          </p:sp>
        </p:grpSp>
        <p:sp>
          <p:nvSpPr>
            <p:cNvPr id="98" name="Минус 97"/>
            <p:cNvSpPr/>
            <p:nvPr/>
          </p:nvSpPr>
          <p:spPr>
            <a:xfrm>
              <a:off x="537469" y="2819523"/>
              <a:ext cx="170916" cy="360387"/>
            </a:xfrm>
            <a:prstGeom prst="mathMinus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B981C3AE-0D68-2849-9510-C16D40796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161" y="3221489"/>
              <a:ext cx="355600" cy="572035"/>
            </a:xfrm>
            <a:prstGeom prst="rect">
              <a:avLst/>
            </a:prstGeom>
          </p:spPr>
        </p:pic>
        <p:sp>
          <p:nvSpPr>
            <p:cNvPr id="102" name="TextBox 101"/>
            <p:cNvSpPr txBox="1"/>
            <p:nvPr/>
          </p:nvSpPr>
          <p:spPr>
            <a:xfrm>
              <a:off x="5527917" y="3286193"/>
              <a:ext cx="1024230" cy="532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Muller Narrow Light" panose="00000400000000000000" pitchFamily="50" charset="-52"/>
                </a:rPr>
                <a:t> </a:t>
              </a:r>
              <a:endParaRPr lang="ru-RU" sz="1600" baseline="30000" dirty="0">
                <a:solidFill>
                  <a:schemeClr val="tx2">
                    <a:lumMod val="60000"/>
                    <a:lumOff val="40000"/>
                  </a:schemeClr>
                </a:solidFill>
                <a:latin typeface="Muller Narrow Light" panose="00000400000000000000" pitchFamily="50" charset="-52"/>
              </a:endParaRPr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7116337" y="2208461"/>
            <a:ext cx="1705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0070C0"/>
                </a:solidFill>
                <a:latin typeface="Muller Narrow ExtraBold" pitchFamily="50" charset="-52"/>
              </a:rPr>
              <a:t>97,2 </a:t>
            </a:r>
            <a:r>
              <a:rPr lang="ru-RU" sz="2800" i="1" dirty="0" smtClean="0">
                <a:solidFill>
                  <a:srgbClr val="0070C0"/>
                </a:solidFill>
                <a:latin typeface="Muller Narrow ExtraBold" pitchFamily="50" charset="-52"/>
              </a:rPr>
              <a:t>%</a:t>
            </a:r>
            <a:endParaRPr lang="ru-RU" sz="2800" i="1" dirty="0">
              <a:solidFill>
                <a:srgbClr val="0070C0"/>
              </a:solidFill>
              <a:latin typeface="Muller Narrow ExtraBold" pitchFamily="50" charset="-52"/>
            </a:endParaRPr>
          </a:p>
        </p:txBody>
      </p:sp>
      <p:sp>
        <p:nvSpPr>
          <p:cNvPr id="123" name="Скругленный прямоугольник 122">
            <a:extLst/>
          </p:cNvPr>
          <p:cNvSpPr/>
          <p:nvPr/>
        </p:nvSpPr>
        <p:spPr>
          <a:xfrm>
            <a:off x="1083194" y="6303019"/>
            <a:ext cx="1014857" cy="550492"/>
          </a:xfrm>
          <a:prstGeom prst="roundRect">
            <a:avLst/>
          </a:prstGeom>
          <a:solidFill>
            <a:srgbClr val="0082C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0,3</a:t>
            </a:r>
            <a:endParaRPr lang="ru-RU" dirty="0"/>
          </a:p>
        </p:txBody>
      </p:sp>
      <p:sp>
        <p:nvSpPr>
          <p:cNvPr id="125" name="Скругленный прямоугольник 124">
            <a:extLst/>
          </p:cNvPr>
          <p:cNvSpPr/>
          <p:nvPr/>
        </p:nvSpPr>
        <p:spPr>
          <a:xfrm>
            <a:off x="2407117" y="3778692"/>
            <a:ext cx="3334327" cy="701208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УТВЕРЖДЕНО:</a:t>
            </a:r>
            <a:endParaRPr lang="ru-RU" sz="2000" dirty="0">
              <a:solidFill>
                <a:srgbClr val="0070C0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127" name="Скругленный прямоугольник 126">
            <a:extLst/>
          </p:cNvPr>
          <p:cNvSpPr/>
          <p:nvPr/>
        </p:nvSpPr>
        <p:spPr>
          <a:xfrm>
            <a:off x="7707040" y="5519034"/>
            <a:ext cx="3334327" cy="600428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/>
            <a:r>
              <a:rPr lang="ru-RU" sz="11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Мониторинг состояния коррупции в Мурманской области </a:t>
            </a:r>
            <a:endParaRPr lang="ru-RU" sz="1700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128" name="Скругленный прямоугольник 127">
            <a:extLst/>
          </p:cNvPr>
          <p:cNvSpPr/>
          <p:nvPr/>
        </p:nvSpPr>
        <p:spPr>
          <a:xfrm>
            <a:off x="7707043" y="6303019"/>
            <a:ext cx="3334327" cy="505598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>
              <a:defRPr/>
            </a:pPr>
            <a:r>
              <a:rPr lang="ru-RU" sz="1100" dirty="0">
                <a:solidFill>
                  <a:srgbClr val="000000"/>
                </a:solidFill>
                <a:latin typeface="Muller Narrow ExtraBold" panose="00000900000000000000" pitchFamily="50" charset="-52"/>
                <a:ea typeface="Calibri" panose="020F0502020204030204" pitchFamily="34" charset="0"/>
                <a:cs typeface="Arial" panose="020B0604020202020204" pitchFamily="34" charset="0"/>
              </a:rPr>
              <a:t>Антикоррупционное просвещение и пропаганда</a:t>
            </a:r>
            <a:endParaRPr lang="ru-RU" sz="1100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129" name="Скругленный прямоугольник 128">
            <a:extLst/>
          </p:cNvPr>
          <p:cNvSpPr/>
          <p:nvPr/>
        </p:nvSpPr>
        <p:spPr>
          <a:xfrm>
            <a:off x="6441103" y="5515288"/>
            <a:ext cx="959391" cy="591401"/>
          </a:xfrm>
          <a:prstGeom prst="roundRect">
            <a:avLst/>
          </a:prstGeom>
          <a:solidFill>
            <a:schemeClr val="accent5"/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1"/>
                </a:solidFill>
              </a:rPr>
              <a:t>0,7</a:t>
            </a:r>
            <a:endParaRPr lang="ru-RU" dirty="0">
              <a:solidFill>
                <a:srgbClr val="F05A28"/>
              </a:solidFill>
            </a:endParaRPr>
          </a:p>
        </p:txBody>
      </p:sp>
      <p:sp>
        <p:nvSpPr>
          <p:cNvPr id="131" name="Скругленный прямоугольник 130">
            <a:extLst/>
          </p:cNvPr>
          <p:cNvSpPr/>
          <p:nvPr/>
        </p:nvSpPr>
        <p:spPr>
          <a:xfrm>
            <a:off x="7707043" y="3747176"/>
            <a:ext cx="3334327" cy="701208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dirty="0" smtClean="0">
                <a:solidFill>
                  <a:schemeClr val="accent5"/>
                </a:solidFill>
                <a:latin typeface="Muller Narrow ExtraBold" panose="00000900000000000000" pitchFamily="50" charset="-52"/>
              </a:rPr>
              <a:t>ИСПОЛНЕНО:</a:t>
            </a:r>
            <a:endParaRPr lang="ru-RU" sz="2000" dirty="0">
              <a:solidFill>
                <a:schemeClr val="accent5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133" name="Скругленный прямоугольник 132">
            <a:extLst/>
          </p:cNvPr>
          <p:cNvSpPr/>
          <p:nvPr/>
        </p:nvSpPr>
        <p:spPr>
          <a:xfrm>
            <a:off x="2407117" y="4737001"/>
            <a:ext cx="3334327" cy="666272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Muller Narrow ExtraBold" panose="00000900000000000000" pitchFamily="50" charset="-52"/>
              </a:rPr>
              <a:t>Обеспечение </a:t>
            </a:r>
            <a:r>
              <a:rPr lang="ru-RU" sz="1100" dirty="0" smtClean="0">
                <a:solidFill>
                  <a:schemeClr val="tx1"/>
                </a:solidFill>
                <a:latin typeface="Muller Narrow ExtraBold" panose="00000900000000000000" pitchFamily="50" charset="-52"/>
              </a:rPr>
              <a:t>функций </a:t>
            </a:r>
            <a:r>
              <a:rPr lang="ru-RU" sz="1100" dirty="0">
                <a:solidFill>
                  <a:schemeClr val="tx1"/>
                </a:solidFill>
                <a:latin typeface="Muller Narrow ExtraBold" panose="00000900000000000000" pitchFamily="50" charset="-52"/>
              </a:rPr>
              <a:t>по реализации антикоррупционной политики в Мурманской области </a:t>
            </a:r>
          </a:p>
        </p:txBody>
      </p:sp>
      <p:sp>
        <p:nvSpPr>
          <p:cNvPr id="134" name="Скругленный прямоугольник 133">
            <a:extLst/>
          </p:cNvPr>
          <p:cNvSpPr/>
          <p:nvPr/>
        </p:nvSpPr>
        <p:spPr>
          <a:xfrm>
            <a:off x="7717673" y="4716908"/>
            <a:ext cx="3334327" cy="613374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/>
            <a:r>
              <a:rPr lang="ru-RU" sz="11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Обеспечение </a:t>
            </a:r>
            <a:r>
              <a:rPr lang="ru-RU" sz="11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функций </a:t>
            </a:r>
            <a:r>
              <a:rPr lang="ru-RU" sz="11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по реализации антикоррупционной политики в Мурманской области </a:t>
            </a:r>
          </a:p>
        </p:txBody>
      </p:sp>
      <p:sp>
        <p:nvSpPr>
          <p:cNvPr id="137" name="Скругленный прямоугольник 136">
            <a:extLst/>
          </p:cNvPr>
          <p:cNvSpPr/>
          <p:nvPr/>
        </p:nvSpPr>
        <p:spPr>
          <a:xfrm>
            <a:off x="6465456" y="6303018"/>
            <a:ext cx="935038" cy="515000"/>
          </a:xfrm>
          <a:prstGeom prst="roundRect">
            <a:avLst/>
          </a:prstGeom>
          <a:solidFill>
            <a:schemeClr val="accent5"/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1"/>
                </a:solidFill>
              </a:rPr>
              <a:t>0,2</a:t>
            </a:r>
            <a:endParaRPr lang="ru-RU" dirty="0">
              <a:solidFill>
                <a:srgbClr val="F05A28"/>
              </a:solidFill>
            </a:endParaRPr>
          </a:p>
        </p:txBody>
      </p:sp>
      <p:sp>
        <p:nvSpPr>
          <p:cNvPr id="138" name="Скругленный прямоугольник 137">
            <a:extLst/>
          </p:cNvPr>
          <p:cNvSpPr/>
          <p:nvPr/>
        </p:nvSpPr>
        <p:spPr>
          <a:xfrm>
            <a:off x="1081389" y="4727923"/>
            <a:ext cx="1014856" cy="666272"/>
          </a:xfrm>
          <a:prstGeom prst="roundRect">
            <a:avLst/>
          </a:prstGeom>
          <a:solidFill>
            <a:srgbClr val="0082C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20,8</a:t>
            </a:r>
            <a:endParaRPr lang="ru-RU" dirty="0"/>
          </a:p>
        </p:txBody>
      </p:sp>
      <p:sp>
        <p:nvSpPr>
          <p:cNvPr id="139" name="Скругленный прямоугольник 138">
            <a:extLst/>
          </p:cNvPr>
          <p:cNvSpPr/>
          <p:nvPr/>
        </p:nvSpPr>
        <p:spPr>
          <a:xfrm>
            <a:off x="6442631" y="4738881"/>
            <a:ext cx="959391" cy="591401"/>
          </a:xfrm>
          <a:prstGeom prst="roundRect">
            <a:avLst/>
          </a:prstGeom>
          <a:solidFill>
            <a:schemeClr val="accent5"/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schemeClr val="bg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1"/>
                </a:solidFill>
              </a:rPr>
              <a:t>20,5</a:t>
            </a:r>
            <a:endParaRPr lang="ru-RU" dirty="0" smtClean="0">
              <a:solidFill>
                <a:schemeClr val="bg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05A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524974" y="62798"/>
            <a:ext cx="99597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Light" pitchFamily="2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itchFamily="2" charset="0"/>
                <a:ea typeface="+mn-ea"/>
                <a:cs typeface="+mn-cs"/>
              </a:rPr>
              <a:t>                       ГП «ГОСУДАРСТВЕННОЕ УПРАВЛЕНИЕ И ГРАЖДАНСКОЕ ОБЩЕСТВО»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Light" pitchFamily="2" charset="0"/>
              <a:ea typeface="+mn-ea"/>
              <a:cs typeface="+mn-cs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9246559" y="-101852"/>
            <a:ext cx="3454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ExtraBold" pitchFamily="50" charset="-52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ExtraBold" pitchFamily="50" charset="-52"/>
                <a:ea typeface="+mn-ea"/>
                <a:cs typeface="Times New Roman" panose="02020603050405020304" pitchFamily="18" charset="0"/>
              </a:rPr>
              <a:t>ППМО от </a:t>
            </a:r>
            <a:r>
              <a:rPr lang="en-US" sz="1400" b="1" dirty="0" smtClean="0">
                <a:solidFill>
                  <a:prstClr val="black"/>
                </a:solidFill>
                <a:latin typeface="Muller Narrow ExtraBold" pitchFamily="50" charset="-52"/>
                <a:cs typeface="Times New Roman" panose="02020603050405020304" pitchFamily="18" charset="0"/>
              </a:rPr>
              <a:t>11</a:t>
            </a:r>
            <a:r>
              <a:rPr lang="ru-RU" sz="1400" b="1" dirty="0" smtClean="0">
                <a:solidFill>
                  <a:prstClr val="black"/>
                </a:solidFill>
                <a:latin typeface="Muller Narrow ExtraBold" pitchFamily="50" charset="-52"/>
                <a:cs typeface="Times New Roman" panose="02020603050405020304" pitchFamily="18" charset="0"/>
              </a:rPr>
              <a:t>.</a:t>
            </a:r>
            <a:r>
              <a:rPr lang="en-US" sz="1400" b="1" dirty="0" smtClean="0">
                <a:solidFill>
                  <a:prstClr val="black"/>
                </a:solidFill>
                <a:latin typeface="Muller Narrow ExtraBold" pitchFamily="50" charset="-52"/>
                <a:cs typeface="Times New Roman" panose="02020603050405020304" pitchFamily="18" charset="0"/>
              </a:rPr>
              <a:t>11</a:t>
            </a:r>
            <a:r>
              <a:rPr lang="ru-RU" sz="1400" b="1" dirty="0" smtClean="0">
                <a:solidFill>
                  <a:prstClr val="black"/>
                </a:solidFill>
                <a:latin typeface="Muller Narrow ExtraBold" pitchFamily="50" charset="-52"/>
                <a:cs typeface="Times New Roman" panose="02020603050405020304" pitchFamily="18" charset="0"/>
              </a:rPr>
              <a:t>.</a:t>
            </a:r>
            <a:r>
              <a:rPr lang="en-US" sz="1400" b="1" dirty="0" smtClean="0">
                <a:solidFill>
                  <a:prstClr val="black"/>
                </a:solidFill>
                <a:latin typeface="Muller Narrow ExtraBold" pitchFamily="50" charset="-52"/>
                <a:cs typeface="Times New Roman" panose="02020603050405020304" pitchFamily="18" charset="0"/>
              </a:rPr>
              <a:t>2020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ExtraBold" pitchFamily="50" charset="-52"/>
                <a:ea typeface="+mn-ea"/>
                <a:cs typeface="Times New Roman" panose="02020603050405020304" pitchFamily="18" charset="0"/>
              </a:rPr>
              <a:t> № </a:t>
            </a:r>
            <a:r>
              <a:rPr lang="en-US" sz="1400" b="1" dirty="0" smtClean="0">
                <a:solidFill>
                  <a:prstClr val="black"/>
                </a:solidFill>
                <a:latin typeface="Muller Narrow ExtraBold" pitchFamily="50" charset="-52"/>
                <a:cs typeface="Times New Roman" panose="02020603050405020304" pitchFamily="18" charset="0"/>
              </a:rPr>
              <a:t>793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ExtraBold" pitchFamily="50" charset="-52"/>
                <a:ea typeface="+mn-ea"/>
                <a:cs typeface="Times New Roman" panose="02020603050405020304" pitchFamily="18" charset="0"/>
              </a:rPr>
              <a:t>-ПП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ExtraBold" pitchFamily="50" charset="-52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0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10072992" y="6816725"/>
            <a:ext cx="2166633" cy="382588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FC6EA9-0C90-458B-AA00-894FE4ED635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uller Narrow Light" pitchFamily="50" charset="-52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Muller Narrow Light" pitchFamily="50" charset="-52"/>
              <a:ea typeface="+mn-ea"/>
              <a:cs typeface="+mn-cs"/>
            </a:endParaRPr>
          </a:p>
        </p:txBody>
      </p:sp>
      <p:grpSp>
        <p:nvGrpSpPr>
          <p:cNvPr id="75" name="Группа 74"/>
          <p:cNvGrpSpPr/>
          <p:nvPr/>
        </p:nvGrpSpPr>
        <p:grpSpPr>
          <a:xfrm>
            <a:off x="317781" y="959506"/>
            <a:ext cx="11604061" cy="2329780"/>
            <a:chOff x="444961" y="2855896"/>
            <a:chExt cx="6322550" cy="2390388"/>
          </a:xfrm>
        </p:grpSpPr>
        <p:sp>
          <p:nvSpPr>
            <p:cNvPr id="97" name="Прямоугольник 96"/>
            <p:cNvSpPr/>
            <p:nvPr/>
          </p:nvSpPr>
          <p:spPr>
            <a:xfrm>
              <a:off x="951349" y="4876952"/>
              <a:ext cx="237435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uller Narrow Light" pitchFamily="50" charset="-52"/>
                <a:ea typeface="+mn-ea"/>
                <a:cs typeface="Arial" pitchFamily="34" charset="0"/>
              </a:endParaRPr>
            </a:p>
          </p:txBody>
        </p:sp>
        <p:sp>
          <p:nvSpPr>
            <p:cNvPr id="103" name="Скругленный прямоугольник 102"/>
            <p:cNvSpPr/>
            <p:nvPr/>
          </p:nvSpPr>
          <p:spPr>
            <a:xfrm>
              <a:off x="628514" y="2855896"/>
              <a:ext cx="5915881" cy="1886848"/>
            </a:xfrm>
            <a:prstGeom prst="roundRect">
              <a:avLst>
                <a:gd name="adj" fmla="val 11961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400" b="1" dirty="0" smtClean="0">
                  <a:solidFill>
                    <a:schemeClr val="bg1"/>
                  </a:solidFill>
                  <a:latin typeface="Muller Narrow Light"/>
                  <a:cs typeface="Times New Roman" pitchFamily="18" charset="0"/>
                </a:rPr>
                <a:t>Цель</a:t>
              </a:r>
              <a:r>
                <a:rPr lang="ru-RU" sz="2400" dirty="0" smtClean="0">
                  <a:solidFill>
                    <a:schemeClr val="bg1"/>
                  </a:solidFill>
                  <a:latin typeface="Muller Narrow Light"/>
                  <a:cs typeface="Times New Roman" pitchFamily="18" charset="0"/>
                </a:rPr>
                <a:t> - Создание </a:t>
              </a:r>
              <a:r>
                <a:rPr lang="ru-RU" sz="2400" dirty="0">
                  <a:solidFill>
                    <a:schemeClr val="bg1"/>
                  </a:solidFill>
                  <a:latin typeface="Muller Narrow Light"/>
                  <a:cs typeface="Times New Roman" pitchFamily="18" charset="0"/>
                </a:rPr>
                <a:t>условий для обеспечения эффективного государственного и муниципального управления</a:t>
              </a:r>
            </a:p>
            <a:p>
              <a:pPr marR="0" indent="0" defTabSz="9144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ru-RU" sz="2400" dirty="0">
                <a:solidFill>
                  <a:prstClr val="black"/>
                </a:solidFill>
                <a:latin typeface="Muller Narrow Light"/>
                <a:cs typeface="Times New Roman" pitchFamily="18" charset="0"/>
              </a:endParaRPr>
            </a:p>
          </p:txBody>
        </p:sp>
        <p:sp>
          <p:nvSpPr>
            <p:cNvPr id="105" name="Прямоугольник 104"/>
            <p:cNvSpPr/>
            <p:nvPr/>
          </p:nvSpPr>
          <p:spPr>
            <a:xfrm>
              <a:off x="444961" y="2919103"/>
              <a:ext cx="6322550" cy="3209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ExtraBold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3" name="Скругленный прямоугольник 122"/>
          <p:cNvSpPr/>
          <p:nvPr/>
        </p:nvSpPr>
        <p:spPr>
          <a:xfrm>
            <a:off x="654664" y="2929318"/>
            <a:ext cx="3436073" cy="3499761"/>
          </a:xfrm>
          <a:prstGeom prst="roundRect">
            <a:avLst>
              <a:gd name="adj" fmla="val 12173"/>
            </a:avLst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</a:t>
            </a:r>
            <a:r>
              <a:rPr lang="ru-RU" sz="1600" dirty="0">
                <a:latin typeface="Muller Narrow Light" panose="00000400000000000000" pitchFamily="50" charset="-52"/>
              </a:rPr>
              <a:t> эффективности мер по противодействию коррупции в исполнительных органах государственной власти Мурманской области.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показатели программы:</a:t>
            </a: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Доля граждан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столкнувшихся с проявлениями коррупции.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и этапы реализации подпрограммы: </a:t>
            </a:r>
            <a:r>
              <a:rPr lang="ru-RU" sz="1600" b="1" dirty="0" smtClean="0">
                <a:latin typeface="Muller Narrow Light" panose="00000400000000000000" pitchFamily="50" charset="-52"/>
              </a:rPr>
              <a:t>2021-2025 </a:t>
            </a:r>
            <a:r>
              <a:rPr lang="ru-RU" sz="2000" b="1" dirty="0">
                <a:latin typeface="Muller Narrow Light" panose="00000400000000000000" pitchFamily="50" charset="-52"/>
              </a:rPr>
              <a:t>годы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ller Narrow Light" panose="00000400000000000000" pitchFamily="50" charset="-52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654664" y="6538286"/>
            <a:ext cx="7356315" cy="483754"/>
          </a:xfrm>
          <a:prstGeom prst="roundRect">
            <a:avLst>
              <a:gd name="adj" fmla="val 12173"/>
            </a:avLst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Light" pitchFamily="50" charset="-52"/>
                <a:ea typeface="+mn-ea"/>
                <a:cs typeface="+mn-cs"/>
              </a:rPr>
              <a:t>Ответственный исполнитель – Аппарат Правительства Мурманской области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ler Narrow Light" pitchFamily="50" charset="-52"/>
              <a:ea typeface="+mn-ea"/>
              <a:cs typeface="+mn-cs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196615" y="2929318"/>
            <a:ext cx="3814365" cy="3499761"/>
          </a:xfrm>
          <a:prstGeom prst="roundRect">
            <a:avLst>
              <a:gd name="adj" fmla="val 121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chemeClr val="tx1"/>
                </a:solidFill>
                <a:latin typeface="Muller Narrow Light" panose="00000400000000000000" pitchFamily="50" charset="-52"/>
              </a:rPr>
              <a:t>Приоритетами государственной политики в сфере реализации государственной программы являются</a:t>
            </a:r>
            <a:r>
              <a:rPr lang="ru-RU" sz="1400" b="1" dirty="0" smtClean="0">
                <a:solidFill>
                  <a:schemeClr val="tx1"/>
                </a:solidFill>
                <a:latin typeface="Muller Narrow Light" panose="00000400000000000000" pitchFamily="50" charset="-52"/>
              </a:rPr>
              <a:t>: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chemeClr val="tx1"/>
              </a:solidFill>
              <a:latin typeface="Muller Narrow Light" panose="00000400000000000000" pitchFamily="50" charset="-52"/>
            </a:endParaRPr>
          </a:p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chemeClr val="tx1"/>
                </a:solidFill>
                <a:latin typeface="Muller Narrow Light" panose="00000400000000000000" pitchFamily="50" charset="-52"/>
              </a:rPr>
              <a:t>- противодействие коррупции, прежде всего за счет создания условий, затрудняющих возможность коррупционного поведения и обеспечивающих снижение уровня коррупции;</a:t>
            </a:r>
          </a:p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chemeClr val="tx1"/>
                </a:solidFill>
                <a:latin typeface="Muller Narrow Light" panose="00000400000000000000" pitchFamily="50" charset="-52"/>
              </a:rPr>
              <a:t>- совершенствование антикоррупционных механизмов;</a:t>
            </a:r>
          </a:p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chemeClr val="tx1"/>
                </a:solidFill>
                <a:latin typeface="Muller Narrow Light" panose="00000400000000000000" pitchFamily="50" charset="-52"/>
              </a:rPr>
              <a:t>- повышение правовой культуры населения региона и широкое привлечение граждан к противодействию коррупции.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60700" y="3252615"/>
            <a:ext cx="611822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00140" y="3352642"/>
            <a:ext cx="687878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latin typeface="Times New Roman" panose="02020603050405020304" pitchFamily="18" charset="0"/>
              </a:rPr>
              <a:t> </a:t>
            </a:r>
            <a:endParaRPr lang="ru-RU" sz="2400" dirty="0">
              <a:latin typeface="Muller Narrow Light"/>
              <a:cs typeface="Times New Roman" pitchFamily="18" charset="0"/>
            </a:endParaRPr>
          </a:p>
        </p:txBody>
      </p:sp>
      <p:graphicFrame>
        <p:nvGraphicFramePr>
          <p:cNvPr id="36" name="Диаграмма 35"/>
          <p:cNvGraphicFramePr/>
          <p:nvPr>
            <p:extLst>
              <p:ext uri="{D42A27DB-BD31-4B8C-83A1-F6EECF244321}">
                <p14:modId xmlns:p14="http://schemas.microsoft.com/office/powerpoint/2010/main" val="3960940568"/>
              </p:ext>
            </p:extLst>
          </p:nvPr>
        </p:nvGraphicFramePr>
        <p:xfrm>
          <a:off x="8107872" y="3560228"/>
          <a:ext cx="3477089" cy="3461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3572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/>
          </p:cNvPr>
          <p:cNvSpPr/>
          <p:nvPr/>
        </p:nvSpPr>
        <p:spPr>
          <a:xfrm>
            <a:off x="0" y="760396"/>
            <a:ext cx="12239624" cy="6355910"/>
          </a:xfrm>
          <a:prstGeom prst="rect">
            <a:avLst/>
          </a:prstGeom>
          <a:solidFill>
            <a:srgbClr val="EBEBE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5A28">
                    <a:lumMod val="75000"/>
                  </a:srgbClr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                 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5A28">
                    <a:lumMod val="75000"/>
                  </a:srgbClr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 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5A28">
                    <a:lumMod val="75000"/>
                  </a:srgbClr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       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05A28"/>
              </a:solidFill>
              <a:effectLst/>
              <a:uLnTx/>
              <a:uFillTx/>
              <a:latin typeface="Muller Narrow Light" pitchFamily="50" charset="-52"/>
              <a:ea typeface="+mn-ea"/>
              <a:cs typeface="+mn-cs"/>
            </a:endParaRPr>
          </a:p>
        </p:txBody>
      </p:sp>
      <p:sp>
        <p:nvSpPr>
          <p:cNvPr id="2055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10072992" y="6816725"/>
            <a:ext cx="2166633" cy="382588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FC6EA9-0C90-458B-AA00-894FE4ED635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uller Narrow Light" pitchFamily="50" charset="-52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Muller Narrow Light" pitchFamily="50" charset="-52"/>
              <a:ea typeface="+mn-ea"/>
              <a:cs typeface="+mn-cs"/>
            </a:endParaRPr>
          </a:p>
        </p:txBody>
      </p:sp>
      <p:sp>
        <p:nvSpPr>
          <p:cNvPr id="48" name="Скругленный прямоугольник 47">
            <a:extLst/>
          </p:cNvPr>
          <p:cNvSpPr/>
          <p:nvPr/>
        </p:nvSpPr>
        <p:spPr>
          <a:xfrm>
            <a:off x="272265" y="769402"/>
            <a:ext cx="11552972" cy="865609"/>
          </a:xfrm>
          <a:prstGeom prst="roundRect">
            <a:avLst/>
          </a:prstGeom>
          <a:solidFill>
            <a:srgbClr val="F05A28"/>
          </a:solidFill>
          <a:ln w="12700">
            <a:solidFill>
              <a:srgbClr val="F05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811213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ler Narrow Light" panose="00000400000000000000" pitchFamily="50" charset="-52"/>
              <a:ea typeface="+mn-ea"/>
              <a:cs typeface="+mn-cs"/>
            </a:endParaRPr>
          </a:p>
          <a:p>
            <a:pPr marL="0" marR="0" lvl="0" indent="811213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ОБЩЕСТВЕННЫЙ СОВЕТ ПРИ УПРАВЛЕНИИ </a:t>
            </a:r>
          </a:p>
          <a:p>
            <a:pPr marL="0" marR="0" lvl="0" indent="811213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ПО РЕАЛИЗАЦИИ АНТИКОРРУПЦИОННОЙ ПОЛИТИКИ МУРМАНСКОЙ ОБЛАСТИ</a:t>
            </a:r>
          </a:p>
          <a:p>
            <a:pPr marL="0" marR="0" lvl="0" indent="811213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ler Narrow Light" panose="00000400000000000000" pitchFamily="50" charset="-52"/>
              <a:ea typeface="+mn-ea"/>
              <a:cs typeface="+mn-cs"/>
            </a:endParaRP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845505-9574-AF4F-8A18-E9F8BF673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21" y="1638655"/>
            <a:ext cx="572610" cy="695656"/>
          </a:xfrm>
          <a:prstGeom prst="rect">
            <a:avLst/>
          </a:prstGeom>
        </p:spPr>
      </p:pic>
      <p:sp>
        <p:nvSpPr>
          <p:cNvPr id="84" name="Номер слайда 1"/>
          <p:cNvSpPr txBox="1">
            <a:spLocks/>
          </p:cNvSpPr>
          <p:nvPr/>
        </p:nvSpPr>
        <p:spPr bwMode="auto">
          <a:xfrm>
            <a:off x="15949076" y="13168664"/>
            <a:ext cx="2166633" cy="25530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20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FC6EA9-0C90-458B-AA00-894FE4ED635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uller Narrow Light" pitchFamily="50" charset="-52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Muller Narrow Light" pitchFamily="50" charset="-52"/>
              <a:ea typeface="+mn-ea"/>
              <a:cs typeface="+mn-cs"/>
            </a:endParaRPr>
          </a:p>
        </p:txBody>
      </p:sp>
      <p:sp>
        <p:nvSpPr>
          <p:cNvPr id="114" name="Скругленный прямоугольник 113"/>
          <p:cNvSpPr/>
          <p:nvPr/>
        </p:nvSpPr>
        <p:spPr>
          <a:xfrm>
            <a:off x="479658" y="2502297"/>
            <a:ext cx="5419282" cy="885162"/>
          </a:xfrm>
          <a:prstGeom prst="round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82C8"/>
              </a:solidFill>
              <a:effectLst/>
              <a:uLnTx/>
              <a:uFillTx/>
              <a:latin typeface="Muller Narrow ExtraBold" pitchFamily="50" charset="-52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srgbClr val="F05A28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F05A28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F05A28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ExtraBold" pitchFamily="50" charset="-52"/>
                <a:ea typeface="+mn-ea"/>
                <a:cs typeface="+mn-cs"/>
              </a:rPr>
              <a:t>ПОЛОЖЕНИЕ ОБ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ExtraBold" pitchFamily="50" charset="-52"/>
                <a:ea typeface="+mn-ea"/>
                <a:cs typeface="+mn-cs"/>
              </a:rPr>
              <a:t>ОБЩЕСТВЕННОМ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ExtraBold" pitchFamily="50" charset="-52"/>
                <a:ea typeface="+mn-ea"/>
                <a:cs typeface="+mn-cs"/>
              </a:rPr>
              <a:t>СОВЕТЕ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ExtraBold" pitchFamily="50" charset="-52"/>
                <a:ea typeface="+mn-ea"/>
                <a:cs typeface="+mn-cs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ExtraBold" pitchFamily="50" charset="-52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ExtraBold" pitchFamily="50" charset="-52"/>
                <a:ea typeface="+mn-ea"/>
                <a:cs typeface="+mn-cs"/>
              </a:rPr>
              <a:t>ПРИ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ExtraBold" pitchFamily="50" charset="-52"/>
                <a:ea typeface="+mn-ea"/>
                <a:cs typeface="+mn-cs"/>
              </a:rPr>
              <a:t>УПРАВЛЕНИИ УТВЕРЖДЕНО ПРИКАЗОМ  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ExtraBold" pitchFamily="50" charset="-52"/>
                <a:ea typeface="+mn-ea"/>
                <a:cs typeface="+mn-cs"/>
              </a:rPr>
              <a:t>ОТ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ExtraBold" pitchFamily="50" charset="-52"/>
                <a:ea typeface="+mn-ea"/>
                <a:cs typeface="+mn-cs"/>
              </a:rPr>
              <a:t>03.06.2020 № 45-ОД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05A28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F05A28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05A28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2C8"/>
                </a:solidFill>
                <a:effectLst/>
                <a:uLnTx/>
                <a:uFillTx/>
                <a:latin typeface="Muller Narrow ExtraBold" pitchFamily="50" charset="-52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82C8"/>
              </a:solidFill>
              <a:effectLst/>
              <a:uLnTx/>
              <a:uFillTx/>
              <a:latin typeface="Muller Narrow ExtraBold" pitchFamily="50" charset="-52"/>
              <a:ea typeface="+mn-ea"/>
              <a:cs typeface="+mn-cs"/>
            </a:endParaRPr>
          </a:p>
        </p:txBody>
      </p:sp>
      <p:sp>
        <p:nvSpPr>
          <p:cNvPr id="39" name="Содержимое 2"/>
          <p:cNvSpPr txBox="1">
            <a:spLocks/>
          </p:cNvSpPr>
          <p:nvPr/>
        </p:nvSpPr>
        <p:spPr bwMode="auto">
          <a:xfrm>
            <a:off x="6070575" y="670908"/>
            <a:ext cx="4771589" cy="894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228600" marR="0" lvl="0" indent="-228600" algn="ctr" defTabSz="917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ler Narrow ExtraBold" pitchFamily="50" charset="-52"/>
              <a:ea typeface="+mn-ea"/>
              <a:cs typeface="+mn-cs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960708" y="2404590"/>
            <a:ext cx="4714819" cy="43391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ExtraBold" pitchFamily="50" charset="-52"/>
                <a:ea typeface="+mn-ea"/>
                <a:cs typeface="+mn-cs"/>
              </a:rPr>
              <a:t>КОЛИЧЕСТВО ЧЛЕНОВ : 6 ЧЕЛОВЕК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ler Narrow ExtraBold" pitchFamily="50" charset="-52"/>
              <a:ea typeface="+mn-ea"/>
              <a:cs typeface="+mn-cs"/>
            </a:endParaRPr>
          </a:p>
        </p:txBody>
      </p:sp>
      <p:sp>
        <p:nvSpPr>
          <p:cNvPr id="85" name="Скругленный прямоугольник 84">
            <a:extLst/>
          </p:cNvPr>
          <p:cNvSpPr/>
          <p:nvPr/>
        </p:nvSpPr>
        <p:spPr>
          <a:xfrm>
            <a:off x="1329195" y="1674669"/>
            <a:ext cx="9874611" cy="602093"/>
          </a:xfrm>
          <a:prstGeom prst="round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2C8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Правовая база, состав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82C8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О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2C8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бщественного совета и другая информация о работе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82C8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О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2C8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бщественного совета размещена на сайте 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2C8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</a:b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2C8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Управления по реализации антикоррупционной политики Мурманской области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05A28"/>
                </a:solidFill>
                <a:effectLst/>
                <a:uLnTx/>
                <a:uFillTx/>
                <a:latin typeface="Muller Narrow Light" pitchFamily="50" charset="-52"/>
                <a:ea typeface="+mn-ea"/>
                <a:cs typeface="+mn-cs"/>
              </a:rPr>
              <a:t>https://anticorrmo.gov-murman.ru/activities/anticorr_upr/public_council/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05A28"/>
              </a:solidFill>
              <a:effectLst/>
              <a:uLnTx/>
              <a:uFillTx/>
              <a:latin typeface="Muller Narrow Light" pitchFamily="50" charset="-52"/>
              <a:ea typeface="+mn-ea"/>
              <a:cs typeface="+mn-cs"/>
            </a:endParaRPr>
          </a:p>
        </p:txBody>
      </p:sp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8799F3D2-8F59-9048-AE9F-F7827C856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639" y="2573444"/>
            <a:ext cx="621780" cy="621780"/>
          </a:xfrm>
          <a:prstGeom prst="rect">
            <a:avLst/>
          </a:prstGeom>
        </p:spPr>
      </p:pic>
      <p:sp>
        <p:nvSpPr>
          <p:cNvPr id="24" name="Скругленный прямоугольник 23"/>
          <p:cNvSpPr/>
          <p:nvPr/>
        </p:nvSpPr>
        <p:spPr>
          <a:xfrm rot="10800000" flipV="1">
            <a:off x="6924118" y="2935701"/>
            <a:ext cx="4787998" cy="61574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ExtraBold" pitchFamily="50" charset="-52"/>
                <a:ea typeface="+mn-ea"/>
                <a:cs typeface="+mn-cs"/>
              </a:rPr>
              <a:t>РЕЗЕРВ КАНДИДАТОВ В ЧЛЕНЫ: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ExtraBold" pitchFamily="50" charset="-52"/>
                <a:ea typeface="+mn-ea"/>
                <a:cs typeface="+mn-cs"/>
              </a:rPr>
              <a:t>5 ЧЕЛОВЕК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ler Narrow ExtraBold" pitchFamily="50" charset="-52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16" y="3499294"/>
            <a:ext cx="4887327" cy="33174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5" y="3640868"/>
            <a:ext cx="6069803" cy="3175857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190699" y="198842"/>
            <a:ext cx="10597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Muller Narrow Light" pitchFamily="2" charset="0"/>
              </a:rPr>
              <a:t>РАБОТА ОБЩЕСТВЕННОГО СОВЕТА </a:t>
            </a:r>
            <a:endParaRPr lang="ru-RU" sz="2400" b="1" dirty="0">
              <a:solidFill>
                <a:prstClr val="black"/>
              </a:solidFill>
              <a:latin typeface="Muller Narrow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13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0755"/>
            <a:ext cx="12267977" cy="621855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190699" y="198842"/>
            <a:ext cx="10597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black"/>
                </a:solidFill>
                <a:latin typeface="Muller Narrow Light" pitchFamily="2" charset="0"/>
              </a:rPr>
              <a:t>АНТИКОРРУПЦИОННАЯ ПРОПАГАНДА И ПРОСВЕЩЕНИЕ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FE6FD12-5204-F849-AE42-68998B3143B2}"/>
              </a:ext>
            </a:extLst>
          </p:cNvPr>
          <p:cNvSpPr/>
          <p:nvPr/>
        </p:nvSpPr>
        <p:spPr>
          <a:xfrm>
            <a:off x="4474723" y="1536970"/>
            <a:ext cx="852274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82C8"/>
              </a:solidFill>
              <a:effectLst/>
              <a:uLnTx/>
              <a:uFillTx/>
              <a:latin typeface="Muller Narrow Light" panose="00000400000000000000" pitchFamily="50" charset="-52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2C8"/>
                </a:solidFill>
                <a:effectLst/>
                <a:uLnTx/>
                <a:uFillTx/>
                <a:latin typeface="Muller Narrow ExtraBold" panose="00000900000000000000" pitchFamily="50" charset="-52"/>
                <a:ea typeface="+mn-ea"/>
                <a:cs typeface="+mn-cs"/>
              </a:rPr>
              <a:t> 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82C8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82C8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rgbClr val="0082C8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E075063-462D-1940-82D1-B6C9E28A8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1723" y="131266"/>
            <a:ext cx="648000" cy="64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55575" y="1040554"/>
            <a:ext cx="5092598" cy="563480"/>
          </a:xfrm>
          <a:prstGeom prst="roundRect">
            <a:avLst/>
          </a:prstGeom>
          <a:solidFill>
            <a:srgbClr val="0082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ExtraBold" panose="00000900000000000000" pitchFamily="50" charset="-52"/>
                <a:ea typeface="+mn-ea"/>
                <a:cs typeface="+mn-cs"/>
              </a:rPr>
              <a:t>Областной  творческий конкурс  рисунка</a:t>
            </a:r>
            <a:b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ExtraBold" panose="00000900000000000000" pitchFamily="50" charset="-52"/>
                <a:ea typeface="+mn-ea"/>
                <a:cs typeface="+mn-cs"/>
              </a:rPr>
            </a:b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ExtraBold" panose="00000900000000000000" pitchFamily="50" charset="-52"/>
                <a:ea typeface="+mn-ea"/>
                <a:cs typeface="+mn-cs"/>
              </a:rPr>
              <a:t> «Мир без коррупции»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</p:txBody>
      </p:sp>
      <p:sp>
        <p:nvSpPr>
          <p:cNvPr id="4" name="AutoShape 2" descr="https://anticorrmo.gov-murman.ru/upload/iblock/68e/IMG_735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4" descr="https://anticorrmo.gov-murman.ru/upload/iblock/164/IMG_735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2" descr="https://anticorrmo.gov-murman.ru/upload/iblock/93f/IMG_20201208_174839_864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585122" y="1049083"/>
            <a:ext cx="6412371" cy="460158"/>
          </a:xfrm>
          <a:prstGeom prst="roundRect">
            <a:avLst/>
          </a:prstGeom>
          <a:solidFill>
            <a:srgbClr val="0082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  <a:latin typeface="Muller Narrow ExtraBold" panose="00000900000000000000" pitchFamily="50" charset="-52"/>
              </a:rPr>
              <a:t>Проведение профилактических мероприятий</a:t>
            </a:r>
            <a:endParaRPr lang="ru-RU" b="1" dirty="0">
              <a:solidFill>
                <a:prstClr val="white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28" name="Скругленный прямоугольник 27">
            <a:extLst/>
          </p:cNvPr>
          <p:cNvSpPr/>
          <p:nvPr/>
        </p:nvSpPr>
        <p:spPr>
          <a:xfrm>
            <a:off x="5594345" y="1681816"/>
            <a:ext cx="6470426" cy="1406974"/>
          </a:xfrm>
          <a:prstGeom prst="roundRect">
            <a:avLst/>
          </a:prstGeom>
          <a:solidFill>
            <a:sysClr val="window" lastClr="FFFFFF"/>
          </a:solidFill>
          <a:ln w="6350" cap="flat" cmpd="sng" algn="ctr">
            <a:solidFill>
              <a:srgbClr val="0082C8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400"/>
            <a:r>
              <a:rPr lang="ru-RU" sz="1400" dirty="0">
                <a:solidFill>
                  <a:prstClr val="black"/>
                </a:solidFill>
                <a:latin typeface="Muller Narrow Light" panose="00000400000000000000" pitchFamily="50" charset="-52"/>
              </a:rPr>
              <a:t>Сотрудники регионального Управления по реализации антикоррупционной политики провели встречу со школьниками Североморского кадетского корпуса и Лицея № 2 </a:t>
            </a:r>
            <a:r>
              <a:rPr lang="ru-RU" sz="1400" dirty="0" smtClean="0">
                <a:solidFill>
                  <a:prstClr val="black"/>
                </a:solidFill>
                <a:latin typeface="Muller Narrow Light" panose="00000400000000000000" pitchFamily="50" charset="-52"/>
              </a:rPr>
              <a:t/>
            </a:r>
            <a:br>
              <a:rPr lang="ru-RU" sz="1400" dirty="0" smtClean="0">
                <a:solidFill>
                  <a:prstClr val="black"/>
                </a:solidFill>
                <a:latin typeface="Muller Narrow Light" panose="00000400000000000000" pitchFamily="50" charset="-52"/>
              </a:rPr>
            </a:br>
            <a:r>
              <a:rPr lang="ru-RU" sz="1400" dirty="0" smtClean="0">
                <a:solidFill>
                  <a:prstClr val="black"/>
                </a:solidFill>
                <a:latin typeface="Muller Narrow Light" panose="00000400000000000000" pitchFamily="50" charset="-52"/>
              </a:rPr>
              <a:t>г</a:t>
            </a:r>
            <a:r>
              <a:rPr lang="ru-RU" sz="1400" dirty="0">
                <a:solidFill>
                  <a:prstClr val="black"/>
                </a:solidFill>
                <a:latin typeface="Muller Narrow Light" panose="00000400000000000000" pitchFamily="50" charset="-52"/>
              </a:rPr>
              <a:t>. Мурманска. На встрече школьники узнали о своих правах и обязанностях, дали свое собственное видение на то, что такое коррупция, смогли задать специалистам вопросы, которые их интересуют. После диалога участникам встречи была предложена интерактивная игра-викторина. 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98" y="1681815"/>
            <a:ext cx="4871241" cy="223651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575" y="4090034"/>
            <a:ext cx="2631816" cy="13160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4312" y="4090034"/>
            <a:ext cx="1814286" cy="293757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5577823"/>
            <a:ext cx="2631815" cy="144978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381" y="3458214"/>
            <a:ext cx="3405177" cy="355878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881" y="3458215"/>
            <a:ext cx="3141684" cy="356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4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0" y="617538"/>
            <a:ext cx="11934630" cy="65817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42783" y="12859901"/>
            <a:ext cx="2874890" cy="145726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-19051" y="7937"/>
            <a:ext cx="120315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Muller Narrow Light" pitchFamily="2" charset="0"/>
              </a:rPr>
              <a:t>МЕРОПРИЯТИЯ ПО ПРОФИЛАКТИКЕ КОРРУПЦИОННЫХ И ДРУГИХ ПРАВОНАРУШЕНИЙ</a:t>
            </a:r>
            <a:endParaRPr lang="ru-RU" sz="2400" b="1" dirty="0">
              <a:solidFill>
                <a:prstClr val="black"/>
              </a:solidFill>
              <a:latin typeface="Muller Narrow Light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FE6FD12-5204-F849-AE42-68998B3143B2}"/>
              </a:ext>
            </a:extLst>
          </p:cNvPr>
          <p:cNvSpPr/>
          <p:nvPr/>
        </p:nvSpPr>
        <p:spPr>
          <a:xfrm>
            <a:off x="4474723" y="1536970"/>
            <a:ext cx="852274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82C8"/>
              </a:solidFill>
              <a:effectLst/>
              <a:uLnTx/>
              <a:uFillTx/>
              <a:latin typeface="Muller Narrow Light" panose="00000400000000000000" pitchFamily="50" charset="-52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2C8"/>
                </a:solidFill>
                <a:effectLst/>
                <a:uLnTx/>
                <a:uFillTx/>
                <a:latin typeface="Muller Narrow ExtraBold" panose="00000900000000000000" pitchFamily="50" charset="-52"/>
                <a:ea typeface="+mn-ea"/>
                <a:cs typeface="+mn-cs"/>
              </a:rPr>
              <a:t> 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82C8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82C8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rgbClr val="0082C8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2" descr="https://anticorrmo.gov-murman.ru/upload/iblock/68e/IMG_735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4" descr="https://anticorrmo.gov-murman.ru/upload/iblock/164/IMG_735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2" descr="https://anticorrmo.gov-murman.ru/upload/iblock/93f/IMG_20201208_174839_864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4760273"/>
            <a:ext cx="3271496" cy="219456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974" y="4434952"/>
            <a:ext cx="3713173" cy="2621041"/>
          </a:xfrm>
          <a:prstGeom prst="rect">
            <a:avLst/>
          </a:prstGeom>
        </p:spPr>
      </p:pic>
      <p:sp>
        <p:nvSpPr>
          <p:cNvPr id="20" name="Скругленный прямоугольник 19">
            <a:extLst/>
          </p:cNvPr>
          <p:cNvSpPr/>
          <p:nvPr/>
        </p:nvSpPr>
        <p:spPr>
          <a:xfrm>
            <a:off x="128700" y="736179"/>
            <a:ext cx="7869391" cy="1756763"/>
          </a:xfrm>
          <a:prstGeom prst="roundRect">
            <a:avLst/>
          </a:prstGeom>
          <a:solidFill>
            <a:sysClr val="window" lastClr="FFFFFF"/>
          </a:solidFill>
          <a:ln w="6350" cap="flat" cmpd="sng" algn="ctr">
            <a:solidFill>
              <a:srgbClr val="0082C8"/>
            </a:solidFill>
            <a:prstDash val="solid"/>
            <a:miter lim="800000"/>
          </a:ln>
          <a:effectLst/>
        </p:spPr>
        <p:txBody>
          <a:bodyPr anchor="ctr"/>
          <a:lstStyle/>
          <a:p>
            <a:pPr lvl="0" algn="just" defTabSz="914400"/>
            <a:r>
              <a:rPr lang="ru-RU" sz="1400" dirty="0">
                <a:solidFill>
                  <a:prstClr val="black"/>
                </a:solidFill>
                <a:latin typeface="Muller Narrow Light" panose="00000400000000000000" pitchFamily="50" charset="-52"/>
              </a:rPr>
              <a:t>Управлением по реализации антикоррупционной политики </a:t>
            </a:r>
            <a:r>
              <a:rPr lang="ru-RU" sz="1400" dirty="0" smtClean="0">
                <a:solidFill>
                  <a:prstClr val="black"/>
                </a:solidFill>
                <a:latin typeface="Muller Narrow Light" panose="00000400000000000000" pitchFamily="50" charset="-52"/>
              </a:rPr>
              <a:t>Мурманской области проведен </a:t>
            </a:r>
            <a:r>
              <a:rPr lang="ru-RU" sz="1400" dirty="0">
                <a:solidFill>
                  <a:prstClr val="black"/>
                </a:solidFill>
                <a:latin typeface="Muller Narrow Light" panose="00000400000000000000" pitchFamily="50" charset="-52"/>
              </a:rPr>
              <a:t>семинар-совещание для должностных лиц органов местного самоуправления, ответственных за профилактику коррупционных </a:t>
            </a:r>
            <a:r>
              <a:rPr lang="ru-RU" sz="1400" dirty="0" smtClean="0">
                <a:solidFill>
                  <a:prstClr val="black"/>
                </a:solidFill>
                <a:latin typeface="Muller Narrow Light" panose="00000400000000000000" pitchFamily="50" charset="-52"/>
              </a:rPr>
              <a:t>и </a:t>
            </a:r>
            <a:r>
              <a:rPr lang="ru-RU" sz="1400" dirty="0">
                <a:solidFill>
                  <a:prstClr val="black"/>
                </a:solidFill>
                <a:latin typeface="Muller Narrow Light" panose="00000400000000000000" pitchFamily="50" charset="-52"/>
              </a:rPr>
              <a:t>других правонарушений. В семинаре озвучены вопросы выполнения требований законодательства, обеспечения общественного контроля за деятельностью органов власти государственного </a:t>
            </a:r>
            <a:r>
              <a:rPr lang="ru-RU" sz="1400" dirty="0" smtClean="0">
                <a:solidFill>
                  <a:prstClr val="black"/>
                </a:solidFill>
                <a:latin typeface="Muller Narrow Light" panose="00000400000000000000" pitchFamily="50" charset="-52"/>
              </a:rPr>
              <a:t>и </a:t>
            </a:r>
            <a:r>
              <a:rPr lang="ru-RU" sz="1400" dirty="0">
                <a:solidFill>
                  <a:prstClr val="black"/>
                </a:solidFill>
                <a:latin typeface="Muller Narrow Light" panose="00000400000000000000" pitchFamily="50" charset="-52"/>
              </a:rPr>
              <a:t>муниципального уровня</a:t>
            </a:r>
            <a:r>
              <a:rPr lang="ru-RU" sz="1400" dirty="0" smtClean="0">
                <a:solidFill>
                  <a:prstClr val="black"/>
                </a:solidFill>
                <a:latin typeface="Muller Narrow Light" panose="00000400000000000000" pitchFamily="50" charset="-52"/>
              </a:rPr>
              <a:t>, а </a:t>
            </a:r>
            <a:r>
              <a:rPr lang="ru-RU" sz="1400" dirty="0">
                <a:solidFill>
                  <a:prstClr val="black"/>
                </a:solidFill>
                <a:latin typeface="Muller Narrow Light" panose="00000400000000000000" pitchFamily="50" charset="-52"/>
              </a:rPr>
              <a:t>также соблюдения принципов открытости и прозрачности принимаемых решений и их исполнения.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645343"/>
            <a:ext cx="3299856" cy="188976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516" y="2615449"/>
            <a:ext cx="4107875" cy="444054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476" y="1205209"/>
            <a:ext cx="3740671" cy="300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0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3A5BFE0-E91D-0D46-B321-6319175DD0AB}"/>
              </a:ext>
            </a:extLst>
          </p:cNvPr>
          <p:cNvSpPr/>
          <p:nvPr/>
        </p:nvSpPr>
        <p:spPr>
          <a:xfrm>
            <a:off x="-2415" y="682351"/>
            <a:ext cx="12239625" cy="5733741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399" b="1" i="0" u="none" strike="noStrike" kern="1200" cap="none" spc="0" normalizeH="0" baseline="0" noProof="0" dirty="0">
              <a:ln>
                <a:noFill/>
              </a:ln>
              <a:solidFill>
                <a:srgbClr val="0082C8"/>
              </a:solidFill>
              <a:effectLst/>
              <a:uLnTx/>
              <a:uFillTx/>
              <a:latin typeface="Muller Narrow ExtraBold" pitchFamily="2" charset="0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132020" y="105760"/>
            <a:ext cx="94215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black"/>
                </a:solidFill>
                <a:latin typeface="Muller Narrow Light" pitchFamily="2" charset="0"/>
              </a:rPr>
              <a:t>ПРОВЕДЕНИЕ </a:t>
            </a:r>
            <a:r>
              <a:rPr lang="ru-RU" sz="2400" b="1" dirty="0" smtClean="0">
                <a:solidFill>
                  <a:prstClr val="black"/>
                </a:solidFill>
                <a:latin typeface="Muller Narrow Light" pitchFamily="2" charset="0"/>
              </a:rPr>
              <a:t>СОЦИОЛОГИЧЕСКОГО  ИССЛЕДОВАНИЯ В 2021 ГОДУ</a:t>
            </a:r>
            <a:endParaRPr lang="ru-RU" sz="2400" b="1" dirty="0">
              <a:solidFill>
                <a:prstClr val="black"/>
              </a:solidFill>
              <a:latin typeface="Muller Narrow Light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FE6FD12-5204-F849-AE42-68998B3143B2}"/>
              </a:ext>
            </a:extLst>
          </p:cNvPr>
          <p:cNvSpPr/>
          <p:nvPr/>
        </p:nvSpPr>
        <p:spPr>
          <a:xfrm>
            <a:off x="368372" y="1004777"/>
            <a:ext cx="398749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82C8"/>
                </a:solidFill>
                <a:effectLst/>
                <a:uLnTx/>
                <a:uFillTx/>
                <a:latin typeface="Muller Narrow ExtraBold" pitchFamily="2" charset="0"/>
                <a:ea typeface="+mn-ea"/>
                <a:cs typeface="+mn-cs"/>
              </a:rPr>
              <a:t>ЦЕЛЬ ИССЛЕДОВАНИЯ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7778884-D635-40F7-95FF-CBC8E1C2386D}"/>
              </a:ext>
            </a:extLst>
          </p:cNvPr>
          <p:cNvSpPr/>
          <p:nvPr/>
        </p:nvSpPr>
        <p:spPr>
          <a:xfrm>
            <a:off x="148313" y="1665518"/>
            <a:ext cx="4844478" cy="1076728"/>
          </a:xfrm>
          <a:prstGeom prst="roundRect">
            <a:avLst/>
          </a:prstGeom>
          <a:solidFill>
            <a:srgbClr val="EBEBEB"/>
          </a:solidFill>
          <a:ln>
            <a:solidFill>
              <a:srgbClr val="0082C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noProof="0" dirty="0">
                <a:solidFill>
                  <a:prstClr val="black"/>
                </a:solidFill>
                <a:latin typeface="Muller Narrow Light" panose="00000400000000000000" pitchFamily="50" charset="-52"/>
              </a:rPr>
              <a:t>О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ценка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уровня, структуры и специфики коррупции в Мурманской области, а также эффективности принимаемых антикоррупционных мер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C2C66C-E002-4F6E-B475-9E9E2DC0C6C4}"/>
              </a:ext>
            </a:extLst>
          </p:cNvPr>
          <p:cNvSpPr txBox="1"/>
          <p:nvPr/>
        </p:nvSpPr>
        <p:spPr>
          <a:xfrm>
            <a:off x="505682" y="2896532"/>
            <a:ext cx="3712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82C8"/>
                </a:solidFill>
                <a:effectLst/>
                <a:uLnTx/>
                <a:uFillTx/>
                <a:latin typeface="Muller Narrow ExtraBold" pitchFamily="2" charset="0"/>
                <a:ea typeface="+mn-ea"/>
                <a:cs typeface="+mn-cs"/>
              </a:rPr>
              <a:t>ЗАДАЧИ ИССЛЕДОВАНИЯ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016E1583-D676-4EC2-9D76-E6A2A7D1DFEB}"/>
              </a:ext>
            </a:extLst>
          </p:cNvPr>
          <p:cNvSpPr/>
          <p:nvPr/>
        </p:nvSpPr>
        <p:spPr>
          <a:xfrm>
            <a:off x="159320" y="3416459"/>
            <a:ext cx="8069512" cy="2340077"/>
          </a:xfrm>
          <a:prstGeom prst="roundRect">
            <a:avLst/>
          </a:prstGeom>
          <a:solidFill>
            <a:srgbClr val="EBEBEB"/>
          </a:solidFill>
          <a:ln>
            <a:solidFill>
              <a:srgbClr val="0082C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600" noProof="0" dirty="0" smtClean="0">
                <a:solidFill>
                  <a:prstClr val="black"/>
                </a:solidFill>
                <a:latin typeface="Muller Narrow Light" panose="00000400000000000000" pitchFamily="50" charset="-52"/>
              </a:rPr>
              <a:t>в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ыявление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фактических значений параметров оценки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коррупции</a:t>
            </a:r>
            <a:r>
              <a:rPr lang="ru-RU" sz="1600" noProof="0" dirty="0" smtClean="0">
                <a:solidFill>
                  <a:prstClr val="black"/>
                </a:solidFill>
                <a:latin typeface="Muller Narrow Light" panose="00000400000000000000" pitchFamily="50" charset="-52"/>
              </a:rPr>
              <a:t>;</a:t>
            </a:r>
            <a:endParaRPr lang="ru-RU" sz="1600" dirty="0">
              <a:solidFill>
                <a:prstClr val="black"/>
              </a:solidFill>
              <a:latin typeface="Muller Narrow Light" panose="00000400000000000000" pitchFamily="50" charset="-52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600" dirty="0">
                <a:solidFill>
                  <a:prstClr val="black"/>
                </a:solidFill>
                <a:latin typeface="Muller Narrow Light" panose="00000400000000000000" pitchFamily="50" charset="-52"/>
              </a:rPr>
              <a:t>п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роведение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качественно-количественной оценки коррупции;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noProof="0" dirty="0" smtClean="0">
                <a:solidFill>
                  <a:prstClr val="black"/>
                </a:solidFill>
                <a:latin typeface="Muller Narrow Light" panose="00000400000000000000" pitchFamily="50" charset="-52"/>
              </a:rPr>
              <a:t>-     в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ыявление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и описание структуры коррупции;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noProof="0" dirty="0" smtClean="0">
                <a:solidFill>
                  <a:prstClr val="black"/>
                </a:solidFill>
                <a:latin typeface="Muller Narrow Light" panose="00000400000000000000" pitchFamily="50" charset="-52"/>
              </a:rPr>
              <a:t>-     в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ыявление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соотношения основных характеристик коррупции в различных сферах государственного регулирования;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noProof="0" dirty="0" smtClean="0">
                <a:solidFill>
                  <a:prstClr val="black"/>
                </a:solidFill>
                <a:latin typeface="Muller Narrow Light" panose="00000400000000000000" pitchFamily="50" charset="-52"/>
              </a:rPr>
              <a:t>-     о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ценка эффективности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мер, направленных на противодействие коррупции;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noProof="0" dirty="0" smtClean="0">
                <a:solidFill>
                  <a:prstClr val="black"/>
                </a:solidFill>
                <a:latin typeface="Muller Narrow Light" panose="00000400000000000000" pitchFamily="50" charset="-52"/>
              </a:rPr>
              <a:t>-     в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ыявление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и осуществление анализа причин и условий проявления коррупции.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Light" panose="00000400000000000000" pitchFamily="50" charset="-52"/>
              <a:ea typeface="+mn-ea"/>
              <a:cs typeface="+mn-cs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4041F1F-3BA7-4236-93D6-E7B2EB0D0D06}"/>
              </a:ext>
            </a:extLst>
          </p:cNvPr>
          <p:cNvSpPr/>
          <p:nvPr/>
        </p:nvSpPr>
        <p:spPr>
          <a:xfrm>
            <a:off x="5191045" y="1035555"/>
            <a:ext cx="32949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82C8"/>
                </a:solidFill>
                <a:effectLst/>
                <a:uLnTx/>
                <a:uFillTx/>
                <a:latin typeface="Muller Narrow ExtraBold" pitchFamily="2" charset="0"/>
                <a:ea typeface="+mn-ea"/>
                <a:cs typeface="+mn-cs"/>
              </a:rPr>
              <a:t>ОБЪЕМ ВЫБОРКИ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3C84676B-3B8F-47C5-BF2A-219BB70C9467}"/>
              </a:ext>
            </a:extLst>
          </p:cNvPr>
          <p:cNvSpPr/>
          <p:nvPr/>
        </p:nvSpPr>
        <p:spPr>
          <a:xfrm>
            <a:off x="5260756" y="2302132"/>
            <a:ext cx="1483661" cy="486326"/>
          </a:xfrm>
          <a:prstGeom prst="roundRect">
            <a:avLst/>
          </a:prstGeom>
          <a:solidFill>
            <a:srgbClr val="EBE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«БЫТОВАЯ» КОРРУПЦИЯ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9FD4782D-4BB3-41FB-9977-7842A3361FEC}"/>
              </a:ext>
            </a:extLst>
          </p:cNvPr>
          <p:cNvSpPr/>
          <p:nvPr/>
        </p:nvSpPr>
        <p:spPr>
          <a:xfrm>
            <a:off x="5266425" y="1738165"/>
            <a:ext cx="1483661" cy="486326"/>
          </a:xfrm>
          <a:prstGeom prst="roundRect">
            <a:avLst/>
          </a:prstGeom>
          <a:solidFill>
            <a:srgbClr val="EBE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«ДЕЛОВАЯ» КОРРУПЦИЯ</a:t>
            </a:r>
          </a:p>
        </p:txBody>
      </p:sp>
      <p:sp>
        <p:nvSpPr>
          <p:cNvPr id="18" name="Равно 17">
            <a:extLst>
              <a:ext uri="{FF2B5EF4-FFF2-40B4-BE49-F238E27FC236}">
                <a16:creationId xmlns:a16="http://schemas.microsoft.com/office/drawing/2014/main" id="{491E6F20-4D6D-4BD7-9CC4-FE12C8EF4E65}"/>
              </a:ext>
            </a:extLst>
          </p:cNvPr>
          <p:cNvSpPr/>
          <p:nvPr/>
        </p:nvSpPr>
        <p:spPr>
          <a:xfrm>
            <a:off x="6776235" y="2407344"/>
            <a:ext cx="375846" cy="230240"/>
          </a:xfrm>
          <a:prstGeom prst="mathEqual">
            <a:avLst/>
          </a:prstGeom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82C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Равно 18">
            <a:extLst>
              <a:ext uri="{FF2B5EF4-FFF2-40B4-BE49-F238E27FC236}">
                <a16:creationId xmlns:a16="http://schemas.microsoft.com/office/drawing/2014/main" id="{43322FB7-50AD-4D17-8CD0-7FCC97BCCA1D}"/>
              </a:ext>
            </a:extLst>
          </p:cNvPr>
          <p:cNvSpPr/>
          <p:nvPr/>
        </p:nvSpPr>
        <p:spPr>
          <a:xfrm>
            <a:off x="6776235" y="1828993"/>
            <a:ext cx="375846" cy="230240"/>
          </a:xfrm>
          <a:prstGeom prst="mathEqual">
            <a:avLst/>
          </a:prstGeom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82C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C21E13-B7BE-464A-B979-505C30985A6A}"/>
              </a:ext>
            </a:extLst>
          </p:cNvPr>
          <p:cNvSpPr txBox="1"/>
          <p:nvPr/>
        </p:nvSpPr>
        <p:spPr>
          <a:xfrm>
            <a:off x="7125223" y="1600800"/>
            <a:ext cx="1364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F05A28"/>
                </a:solidFill>
                <a:effectLst/>
                <a:uLnTx/>
                <a:uFillTx/>
                <a:latin typeface="Muller Narrow ExtraBold" panose="00000900000000000000" pitchFamily="50" charset="-52"/>
                <a:ea typeface="+mn-ea"/>
                <a:cs typeface="+mn-cs"/>
              </a:rPr>
              <a:t>100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05A28"/>
                </a:solidFill>
                <a:effectLst/>
                <a:uLnTx/>
                <a:uFillTx/>
                <a:latin typeface="Muller Narrow ExtraBold" panose="00000900000000000000" pitchFamily="50" charset="-52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чел.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D73BEB-4A54-461D-9A55-AE3234B2853C}"/>
              </a:ext>
            </a:extLst>
          </p:cNvPr>
          <p:cNvSpPr txBox="1"/>
          <p:nvPr/>
        </p:nvSpPr>
        <p:spPr>
          <a:xfrm>
            <a:off x="7113883" y="2137126"/>
            <a:ext cx="1483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F05A28"/>
                </a:solidFill>
                <a:effectLst/>
                <a:uLnTx/>
                <a:uFillTx/>
                <a:latin typeface="Muller Narrow ExtraBold" panose="00000900000000000000" pitchFamily="50" charset="-52"/>
                <a:ea typeface="+mn-ea"/>
                <a:cs typeface="+mn-cs"/>
              </a:rPr>
              <a:t>400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чел.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997F9B-29D2-4051-92DC-BEE02A109426}"/>
              </a:ext>
            </a:extLst>
          </p:cNvPr>
          <p:cNvSpPr txBox="1"/>
          <p:nvPr/>
        </p:nvSpPr>
        <p:spPr>
          <a:xfrm>
            <a:off x="8158383" y="783221"/>
            <a:ext cx="3712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82C8"/>
                </a:solidFill>
                <a:effectLst/>
                <a:uLnTx/>
                <a:uFillTx/>
                <a:latin typeface="Muller Narrow ExtraBold" pitchFamily="2" charset="0"/>
                <a:ea typeface="+mn-ea"/>
                <a:cs typeface="+mn-cs"/>
              </a:rPr>
              <a:t>ГЕОГРАФИЯ ИССЛЕДОВАНИЯ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E639DF91-AFB7-4498-8591-4CD4F1C9BD2F}"/>
              </a:ext>
            </a:extLst>
          </p:cNvPr>
          <p:cNvSpPr/>
          <p:nvPr/>
        </p:nvSpPr>
        <p:spPr>
          <a:xfrm>
            <a:off x="8597547" y="1625046"/>
            <a:ext cx="2979581" cy="530027"/>
          </a:xfrm>
          <a:prstGeom prst="roundRect">
            <a:avLst/>
          </a:prstGeom>
          <a:solidFill>
            <a:srgbClr val="EBE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Город-герой Мурманск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51B17B84-9517-4364-B044-52A7AE53C236}"/>
              </a:ext>
            </a:extLst>
          </p:cNvPr>
          <p:cNvSpPr/>
          <p:nvPr/>
        </p:nvSpPr>
        <p:spPr>
          <a:xfrm>
            <a:off x="8597544" y="2163212"/>
            <a:ext cx="2979581" cy="526091"/>
          </a:xfrm>
          <a:prstGeom prst="roundRect">
            <a:avLst/>
          </a:prstGeom>
          <a:solidFill>
            <a:srgbClr val="EBE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Город Апатиты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5B6897F8-3F61-4971-9A79-E3D031CC40A8}"/>
              </a:ext>
            </a:extLst>
          </p:cNvPr>
          <p:cNvSpPr/>
          <p:nvPr/>
        </p:nvSpPr>
        <p:spPr>
          <a:xfrm>
            <a:off x="8597547" y="2712206"/>
            <a:ext cx="2979581" cy="526091"/>
          </a:xfrm>
          <a:prstGeom prst="roundRect">
            <a:avLst/>
          </a:prstGeom>
          <a:solidFill>
            <a:srgbClr val="EBE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Город Мончегорск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48B4A09C-154D-42CE-850A-D11DBDE5D18E}"/>
              </a:ext>
            </a:extLst>
          </p:cNvPr>
          <p:cNvSpPr/>
          <p:nvPr/>
        </p:nvSpPr>
        <p:spPr>
          <a:xfrm>
            <a:off x="8597546" y="3224563"/>
            <a:ext cx="2979581" cy="526091"/>
          </a:xfrm>
          <a:prstGeom prst="roundRect">
            <a:avLst/>
          </a:prstGeom>
          <a:solidFill>
            <a:srgbClr val="EBE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Кандалакшский район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0B182263-4326-4213-8E2F-1F60B4C8A4BF}"/>
              </a:ext>
            </a:extLst>
          </p:cNvPr>
          <p:cNvSpPr/>
          <p:nvPr/>
        </p:nvSpPr>
        <p:spPr>
          <a:xfrm>
            <a:off x="8597547" y="3755045"/>
            <a:ext cx="2979581" cy="526091"/>
          </a:xfrm>
          <a:prstGeom prst="roundRect">
            <a:avLst/>
          </a:prstGeom>
          <a:solidFill>
            <a:srgbClr val="EBE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Печенгский округ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357A94-D386-4DF7-9DB9-55D760476127}"/>
              </a:ext>
            </a:extLst>
          </p:cNvPr>
          <p:cNvSpPr txBox="1"/>
          <p:nvPr/>
        </p:nvSpPr>
        <p:spPr>
          <a:xfrm>
            <a:off x="8228832" y="4326508"/>
            <a:ext cx="3712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82C8"/>
                </a:solidFill>
                <a:effectLst/>
                <a:uLnTx/>
                <a:uFillTx/>
                <a:latin typeface="Muller Narrow ExtraBold" pitchFamily="2" charset="0"/>
                <a:ea typeface="+mn-ea"/>
                <a:cs typeface="+mn-cs"/>
              </a:rPr>
              <a:t>МЕТОДИКА ИССЛЕДОВАНИЯ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BA95CE6A-E26B-4B2E-BD03-19637EEFF95D}"/>
              </a:ext>
            </a:extLst>
          </p:cNvPr>
          <p:cNvSpPr/>
          <p:nvPr/>
        </p:nvSpPr>
        <p:spPr>
          <a:xfrm>
            <a:off x="8644235" y="4761900"/>
            <a:ext cx="2979581" cy="1208650"/>
          </a:xfrm>
          <a:prstGeom prst="roundRect">
            <a:avLst/>
          </a:prstGeom>
          <a:solidFill>
            <a:srgbClr val="EBE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репрезентативный социологический опрос по анкете  в онлайн/оффлайн режиме</a:t>
            </a:r>
          </a:p>
        </p:txBody>
      </p:sp>
    </p:spTree>
    <p:extLst>
      <p:ext uri="{BB962C8B-B14F-4D97-AF65-F5344CB8AC3E}">
        <p14:creationId xmlns:p14="http://schemas.microsoft.com/office/powerpoint/2010/main" val="652242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/>
          </p:cNvPr>
          <p:cNvSpPr/>
          <p:nvPr/>
        </p:nvSpPr>
        <p:spPr>
          <a:xfrm>
            <a:off x="266597" y="658990"/>
            <a:ext cx="11701865" cy="6070349"/>
          </a:xfrm>
          <a:prstGeom prst="rect">
            <a:avLst/>
          </a:prstGeom>
          <a:solidFill>
            <a:srgbClr val="EBEBE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37228">
              <a:defRPr/>
            </a:pPr>
            <a:endParaRPr lang="ru-RU" sz="6885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Скругленный прямоугольник 57">
            <a:extLst/>
          </p:cNvPr>
          <p:cNvSpPr/>
          <p:nvPr/>
        </p:nvSpPr>
        <p:spPr>
          <a:xfrm rot="5400000">
            <a:off x="3757094" y="-1277474"/>
            <a:ext cx="406446" cy="4485197"/>
          </a:xfrm>
          <a:prstGeom prst="roundRect">
            <a:avLst/>
          </a:prstGeom>
          <a:solidFill>
            <a:srgbClr val="0082C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37228">
              <a:defRPr/>
            </a:pPr>
            <a:endParaRPr lang="ru-RU" sz="1722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0" name="Скругленный прямоугольник 99">
            <a:extLst/>
          </p:cNvPr>
          <p:cNvSpPr/>
          <p:nvPr/>
        </p:nvSpPr>
        <p:spPr>
          <a:xfrm rot="5400000">
            <a:off x="9125986" y="-1450208"/>
            <a:ext cx="406446" cy="4848885"/>
          </a:xfrm>
          <a:prstGeom prst="roundRect">
            <a:avLst/>
          </a:prstGeom>
          <a:solidFill>
            <a:srgbClr val="F05A2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877491">
              <a:defRPr/>
            </a:pPr>
            <a:endParaRPr lang="ru-RU" sz="1722" dirty="0">
              <a:solidFill>
                <a:prstClr val="white"/>
              </a:solidFill>
              <a:latin typeface="Muller Narrow ExtraBold" pitchFamily="50" charset="-52"/>
            </a:endParaRPr>
          </a:p>
        </p:txBody>
      </p:sp>
      <p:sp>
        <p:nvSpPr>
          <p:cNvPr id="101" name="Содержимое 2"/>
          <p:cNvSpPr txBox="1">
            <a:spLocks/>
          </p:cNvSpPr>
          <p:nvPr/>
        </p:nvSpPr>
        <p:spPr bwMode="auto">
          <a:xfrm>
            <a:off x="1897152" y="706678"/>
            <a:ext cx="4106795" cy="50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877491">
              <a:defRPr/>
            </a:pPr>
            <a:r>
              <a:rPr lang="ru-RU" sz="2295" dirty="0">
                <a:solidFill>
                  <a:prstClr val="white"/>
                </a:solidFill>
                <a:latin typeface="Muller Narrow ExtraBold" pitchFamily="50" charset="-52"/>
              </a:rPr>
              <a:t>СДЕЛАНО В 4 КВАРТАЛЕ 202</a:t>
            </a:r>
            <a:r>
              <a:rPr lang="en-US" sz="2295" dirty="0">
                <a:solidFill>
                  <a:prstClr val="white"/>
                </a:solidFill>
                <a:latin typeface="Muller Narrow ExtraBold" pitchFamily="50" charset="-52"/>
              </a:rPr>
              <a:t>1</a:t>
            </a:r>
            <a:r>
              <a:rPr lang="ru-RU" sz="2295" dirty="0">
                <a:solidFill>
                  <a:prstClr val="white"/>
                </a:solidFill>
                <a:latin typeface="Muller Narrow ExtraBold" pitchFamily="50" charset="-52"/>
              </a:rPr>
              <a:t> Г.</a:t>
            </a:r>
          </a:p>
        </p:txBody>
      </p:sp>
      <p:sp>
        <p:nvSpPr>
          <p:cNvPr id="54" name="Скругленный прямоугольник 53">
            <a:extLst/>
          </p:cNvPr>
          <p:cNvSpPr/>
          <p:nvPr/>
        </p:nvSpPr>
        <p:spPr>
          <a:xfrm>
            <a:off x="1717718" y="1255404"/>
            <a:ext cx="4540115" cy="1274954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218613" algn="just" defTabSz="877491">
              <a:defRPr/>
            </a:pPr>
            <a:r>
              <a:rPr lang="ru-RU" sz="1339" cap="all" dirty="0">
                <a:solidFill>
                  <a:prstClr val="black"/>
                </a:solidFill>
                <a:latin typeface="Muller Narrow Light" pitchFamily="50" charset="-52"/>
              </a:rPr>
              <a:t>- Проведено обучение муниципальных служащих региона в рамках повышения квалификации по тематике правоприменения антикоррупционного законодательства</a:t>
            </a:r>
          </a:p>
        </p:txBody>
      </p:sp>
      <p:sp>
        <p:nvSpPr>
          <p:cNvPr id="42" name="Содержимое 2"/>
          <p:cNvSpPr txBox="1">
            <a:spLocks/>
          </p:cNvSpPr>
          <p:nvPr/>
        </p:nvSpPr>
        <p:spPr bwMode="auto">
          <a:xfrm>
            <a:off x="6834859" y="760769"/>
            <a:ext cx="4999860" cy="376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877491">
              <a:defRPr/>
            </a:pPr>
            <a:r>
              <a:rPr lang="ru-RU" sz="2295" dirty="0">
                <a:solidFill>
                  <a:prstClr val="white"/>
                </a:solidFill>
                <a:latin typeface="Muller Narrow ExtraBold" pitchFamily="50" charset="-52"/>
              </a:rPr>
              <a:t>ПЛАНИРУЕТСЯ  В 1</a:t>
            </a:r>
            <a:r>
              <a:rPr lang="en-US" sz="2295" dirty="0">
                <a:solidFill>
                  <a:prstClr val="white"/>
                </a:solidFill>
                <a:latin typeface="Muller Narrow ExtraBold" pitchFamily="50" charset="-52"/>
              </a:rPr>
              <a:t> </a:t>
            </a:r>
            <a:r>
              <a:rPr lang="ru-RU" sz="2295" dirty="0">
                <a:solidFill>
                  <a:prstClr val="white"/>
                </a:solidFill>
                <a:latin typeface="Muller Narrow ExtraBold" pitchFamily="50" charset="-52"/>
              </a:rPr>
              <a:t>КВАРТАЛЕ 2022 Г.</a:t>
            </a:r>
          </a:p>
        </p:txBody>
      </p:sp>
      <p:sp>
        <p:nvSpPr>
          <p:cNvPr id="44" name="Скругленный прямоугольник 43">
            <a:extLst/>
          </p:cNvPr>
          <p:cNvSpPr/>
          <p:nvPr/>
        </p:nvSpPr>
        <p:spPr>
          <a:xfrm>
            <a:off x="1716770" y="2651538"/>
            <a:ext cx="4541063" cy="1629616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437228">
              <a:defRPr/>
            </a:pPr>
            <a:r>
              <a:rPr lang="ru-RU" sz="1339" cap="all" dirty="0">
                <a:solidFill>
                  <a:prstClr val="black"/>
                </a:solidFill>
                <a:latin typeface="Muller Narrow Light" pitchFamily="50" charset="-52"/>
              </a:rPr>
              <a:t>- Проведен семинар-совещание для должностных лиц органов местного самоуправления, ответственных за профилактику коррупционных и иных правонарушений при участии УФНС России по мурманской области и прокуратуры мурманской области</a:t>
            </a:r>
          </a:p>
          <a:p>
            <a:pPr algn="just" defTabSz="437228">
              <a:defRPr/>
            </a:pPr>
            <a:endParaRPr lang="ru-RU" sz="1339" cap="all" dirty="0">
              <a:solidFill>
                <a:prstClr val="black"/>
              </a:solidFill>
              <a:latin typeface="Muller Narrow Light" pitchFamily="50" charset="-52"/>
            </a:endParaRPr>
          </a:p>
        </p:txBody>
      </p:sp>
      <p:sp>
        <p:nvSpPr>
          <p:cNvPr id="38" name="Скругленный прямоугольник 37">
            <a:extLst/>
          </p:cNvPr>
          <p:cNvSpPr/>
          <p:nvPr/>
        </p:nvSpPr>
        <p:spPr>
          <a:xfrm>
            <a:off x="7077573" y="1252013"/>
            <a:ext cx="4616150" cy="1035246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218613" algn="just" defTabSz="877491">
              <a:defRPr/>
            </a:pPr>
            <a:r>
              <a:rPr lang="ru-RU" sz="1339" cap="all" dirty="0">
                <a:solidFill>
                  <a:prstClr val="black"/>
                </a:solidFill>
                <a:latin typeface="Muller Narrow Light" pitchFamily="50" charset="-52"/>
              </a:rPr>
              <a:t>- проведение проверок достоверности и полноты сведений о доходах, расходах, об имуществе и обязательствах имущественного характера, представленных лицами, замещающими государственные должности Мурманской области</a:t>
            </a:r>
          </a:p>
        </p:txBody>
      </p:sp>
      <p:sp>
        <p:nvSpPr>
          <p:cNvPr id="55" name="Скругленный прямоугольник 54">
            <a:extLst/>
          </p:cNvPr>
          <p:cNvSpPr/>
          <p:nvPr/>
        </p:nvSpPr>
        <p:spPr>
          <a:xfrm>
            <a:off x="1717718" y="4452386"/>
            <a:ext cx="4541064" cy="1194444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218613" defTabSz="877491">
              <a:defRPr/>
            </a:pPr>
            <a:r>
              <a:rPr lang="ru-RU" sz="1255" cap="all" dirty="0">
                <a:solidFill>
                  <a:prstClr val="black"/>
                </a:solidFill>
                <a:latin typeface="Muller Narrow Light" pitchFamily="50" charset="-52"/>
              </a:rPr>
              <a:t>- Проведено исследование состояния «бытовой» и «Деловой» коррупции в регионе социологическими методами </a:t>
            </a:r>
          </a:p>
        </p:txBody>
      </p:sp>
      <p:sp>
        <p:nvSpPr>
          <p:cNvPr id="61" name="Скругленный прямоугольник 60">
            <a:extLst/>
          </p:cNvPr>
          <p:cNvSpPr/>
          <p:nvPr/>
        </p:nvSpPr>
        <p:spPr>
          <a:xfrm>
            <a:off x="7077573" y="2530358"/>
            <a:ext cx="4616150" cy="1750796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437228">
              <a:defRPr/>
            </a:pPr>
            <a:r>
              <a:rPr lang="ru-RU" sz="1339" cap="all" dirty="0">
                <a:solidFill>
                  <a:prstClr val="black"/>
                </a:solidFill>
                <a:latin typeface="Muller Narrow Light" pitchFamily="50" charset="-52"/>
              </a:rPr>
              <a:t>- Подготовка и прием сведений о доходах, расходах, об имуществе и обязательствах имущественного характера, представляемых лицами, замещающими муниципальные должности региона, в рамках декларационной кампании 2022 года</a:t>
            </a:r>
          </a:p>
          <a:p>
            <a:pPr algn="just" defTabSz="437228">
              <a:defRPr/>
            </a:pPr>
            <a:endParaRPr lang="ru-RU" sz="1339" cap="all" dirty="0">
              <a:solidFill>
                <a:prstClr val="black"/>
              </a:solidFill>
              <a:latin typeface="Muller Narrow Light" pitchFamily="50" charset="-52"/>
            </a:endParaRPr>
          </a:p>
        </p:txBody>
      </p:sp>
      <p:sp>
        <p:nvSpPr>
          <p:cNvPr id="28" name="Прямоугольник 36"/>
          <p:cNvSpPr>
            <a:spLocks noChangeArrowheads="1"/>
          </p:cNvSpPr>
          <p:nvPr/>
        </p:nvSpPr>
        <p:spPr bwMode="auto">
          <a:xfrm>
            <a:off x="267362" y="163705"/>
            <a:ext cx="11774735" cy="44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37228">
              <a:defRPr/>
            </a:pPr>
            <a:r>
              <a:rPr lang="ru-RU" sz="2295" dirty="0">
                <a:solidFill>
                  <a:prstClr val="black"/>
                </a:solidFill>
                <a:latin typeface="Muller Narrow Light" pitchFamily="2" charset="0"/>
              </a:rPr>
              <a:t>О КЛЮЧЕВЫХ РЕЗУЛЬТАТАХ УПРАВЛЕНИЯ</a:t>
            </a:r>
          </a:p>
        </p:txBody>
      </p:sp>
      <p:sp>
        <p:nvSpPr>
          <p:cNvPr id="31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9900287" y="6676178"/>
            <a:ext cx="2071977" cy="365874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3722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47" dirty="0">
                <a:solidFill>
                  <a:prstClr val="white">
                    <a:lumMod val="50000"/>
                  </a:prstClr>
                </a:solidFill>
                <a:latin typeface="Muller Narrow Light" pitchFamily="50" charset="-52"/>
              </a:rPr>
              <a:t>4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-2034465" y="3178523"/>
            <a:ext cx="5808953" cy="769889"/>
          </a:xfrm>
          <a:prstGeom prst="roundRect">
            <a:avLst/>
          </a:prstGeom>
          <a:solidFill>
            <a:srgbClr val="F05A28"/>
          </a:solidFill>
          <a:ln>
            <a:solidFill>
              <a:srgbClr val="F05A28"/>
            </a:solidFill>
          </a:ln>
        </p:spPr>
        <p:txBody>
          <a:bodyPr wrap="square" lIns="106219" tIns="53110" rIns="106219" bIns="53110" rtlCol="0">
            <a:spAutoFit/>
          </a:bodyPr>
          <a:lstStyle/>
          <a:p>
            <a:pPr algn="ctr" defTabSz="437228">
              <a:defRPr/>
            </a:pPr>
            <a:r>
              <a:rPr lang="ru-RU" sz="1912" dirty="0">
                <a:solidFill>
                  <a:prstClr val="white"/>
                </a:solidFill>
                <a:latin typeface="Muller Narrow Light"/>
                <a:cs typeface="Times New Roman" pitchFamily="18" charset="0"/>
              </a:rPr>
              <a:t>Цель- создание условий для обеспечения эффективного государственного и муниципального управления</a:t>
            </a:r>
            <a:endParaRPr lang="ru-RU" sz="1912" b="1" dirty="0">
              <a:solidFill>
                <a:prstClr val="white"/>
              </a:solidFill>
              <a:latin typeface="Muller Narrow ExtraBold" pitchFamily="50" charset="-52"/>
              <a:cs typeface="Times New Roman" pitchFamily="18" charset="0"/>
            </a:endParaRPr>
          </a:p>
        </p:txBody>
      </p:sp>
      <p:sp>
        <p:nvSpPr>
          <p:cNvPr id="27" name="Скругленный прямоугольник 26">
            <a:extLst/>
          </p:cNvPr>
          <p:cNvSpPr/>
          <p:nvPr/>
        </p:nvSpPr>
        <p:spPr>
          <a:xfrm>
            <a:off x="7077573" y="4452385"/>
            <a:ext cx="4616150" cy="1113991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218613" defTabSz="877491">
              <a:defRPr/>
            </a:pPr>
            <a:r>
              <a:rPr lang="ru-RU" sz="1335" dirty="0">
                <a:solidFill>
                  <a:prstClr val="black"/>
                </a:solidFill>
                <a:latin typeface="Muller Narrow Light" pitchFamily="50" charset="-52"/>
              </a:rPr>
              <a:t>- ОРГАНИЗАЦИЯ И ПРОВЕДЕНИЕ СОВМЕСТНО С МОЛОДЕЖНЫМ ЦЕНТРОМ «БИБЛИОДВИЖ</a:t>
            </a:r>
            <a:r>
              <a:rPr lang="ru-RU" sz="1335">
                <a:solidFill>
                  <a:prstClr val="black"/>
                </a:solidFill>
                <a:latin typeface="Muller Narrow Light" panose="00000400000000000000" pitchFamily="50" charset="-52"/>
              </a:rPr>
              <a:t>» КОНКУРСА СЦЕНАРИЕВ АНТИКОРРУПЦИОННЫХ КВЕСТОВ ДЛЯ МОЛОДЕЖИ</a:t>
            </a:r>
            <a:endParaRPr lang="ru-RU" sz="1335" dirty="0">
              <a:solidFill>
                <a:prstClr val="black"/>
              </a:solidFill>
              <a:latin typeface="Muller Narrow Light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5978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равительство МО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000000"/>
      </a:accent2>
      <a:accent3>
        <a:srgbClr val="282828"/>
      </a:accent3>
      <a:accent4>
        <a:srgbClr val="EBEBEB"/>
      </a:accent4>
      <a:accent5>
        <a:srgbClr val="F05A28"/>
      </a:accent5>
      <a:accent6>
        <a:srgbClr val="0082C8"/>
      </a:accent6>
      <a:hlink>
        <a:srgbClr val="0000FF"/>
      </a:hlink>
      <a:folHlink>
        <a:srgbClr val="800080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Тема Office">
  <a:themeElements>
    <a:clrScheme name="Правительство МО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000000"/>
      </a:accent2>
      <a:accent3>
        <a:srgbClr val="282828"/>
      </a:accent3>
      <a:accent4>
        <a:srgbClr val="EBEBEB"/>
      </a:accent4>
      <a:accent5>
        <a:srgbClr val="F05A28"/>
      </a:accent5>
      <a:accent6>
        <a:srgbClr val="0082C8"/>
      </a:accent6>
      <a:hlink>
        <a:srgbClr val="0000FF"/>
      </a:hlink>
      <a:folHlink>
        <a:srgbClr val="800080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8144</TotalTime>
  <Words>731</Words>
  <Application>Microsoft Office PowerPoint</Application>
  <PresentationFormat>Произвольный</PresentationFormat>
  <Paragraphs>146</Paragraphs>
  <Slides>10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10</vt:i4>
      </vt:variant>
    </vt:vector>
  </HeadingPairs>
  <TitlesOfParts>
    <vt:vector size="22" baseType="lpstr">
      <vt:lpstr>Arial</vt:lpstr>
      <vt:lpstr>Calibri</vt:lpstr>
      <vt:lpstr>Calibri Light</vt:lpstr>
      <vt:lpstr>Muller Narrow ExtraBold</vt:lpstr>
      <vt:lpstr>Muller Narrow Light</vt:lpstr>
      <vt:lpstr>Times New Roman</vt:lpstr>
      <vt:lpstr>Wingdings</vt:lpstr>
      <vt:lpstr>Тема Office</vt:lpstr>
      <vt:lpstr>2_Тема Office</vt:lpstr>
      <vt:lpstr>3_Тема Office</vt:lpstr>
      <vt:lpstr>1_Тема Office</vt:lpstr>
      <vt:lpstr>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Гринник С.А.</cp:lastModifiedBy>
  <cp:revision>690</cp:revision>
  <cp:lastPrinted>2020-12-17T11:09:42Z</cp:lastPrinted>
  <dcterms:created xsi:type="dcterms:W3CDTF">2019-09-18T12:34:40Z</dcterms:created>
  <dcterms:modified xsi:type="dcterms:W3CDTF">2023-08-21T07:14:10Z</dcterms:modified>
</cp:coreProperties>
</file>