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7" r:id="rId4"/>
    <p:sldId id="312" r:id="rId5"/>
    <p:sldId id="314" r:id="rId6"/>
    <p:sldId id="322" r:id="rId7"/>
    <p:sldId id="329" r:id="rId8"/>
    <p:sldId id="331" r:id="rId9"/>
    <p:sldId id="313" r:id="rId10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4" d="100"/>
          <a:sy n="104" d="100"/>
        </p:scale>
        <p:origin x="948" y="120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Динамика </a:t>
            </a:r>
            <a:br>
              <a:rPr lang="ru-RU" sz="1200"/>
            </a:br>
            <a:r>
              <a:rPr lang="ru-RU" sz="1200"/>
              <a:t>исполнения ГП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E-2"/>
          <c:y val="0.4804063651040657"/>
          <c:w val="0.96248568362968501"/>
          <c:h val="0.41772880279784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27,3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26,7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0658432"/>
        <c:axId val="80659968"/>
      </c:barChart>
      <c:catAx>
        <c:axId val="8065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9968"/>
        <c:crosses val="autoZero"/>
        <c:auto val="1"/>
        <c:lblAlgn val="ctr"/>
        <c:lblOffset val="100"/>
        <c:noMultiLvlLbl val="0"/>
      </c:catAx>
      <c:valAx>
        <c:axId val="8065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06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2D45D-5942-6A46-ADA1-0B5F8B01E5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98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67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6. ИСПОЛНЕНИЕ </a:t>
            </a:r>
            <a:r>
              <a:rPr lang="ru-RU" sz="16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за </a:t>
            </a:r>
            <a:r>
              <a:rPr lang="ru-RU" sz="1600" b="1" cap="all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4</a:t>
            </a:r>
            <a:r>
              <a:rPr lang="ru-RU" sz="14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2023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 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4 КВАРТАЛ 2023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465333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20.12.2022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2845-01-ЗМО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2023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2025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26,7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27,3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4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кв. 2023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uller Narrow ExtraBold" pitchFamily="50" charset="-52"/>
              </a:rPr>
              <a:t>97,82 %</a:t>
            </a:r>
            <a:endParaRPr lang="ru-RU" sz="28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Muller Narrow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  <a:p>
            <a:pPr algn="just">
              <a:defRPr/>
            </a:pP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0,7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0,7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24,9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24,5</a:t>
            </a: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0,48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0,1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0,2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649424700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286" y="9007206"/>
            <a:ext cx="3749756" cy="17273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49731" y="347417"/>
            <a:ext cx="10134302" cy="44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7228">
              <a:defRPr/>
            </a:pP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ПРОСВЕЩЕНИЕ В 4 КВАРТАЛЕ 2023 г.</a:t>
            </a:r>
            <a:endParaRPr lang="ru-RU" sz="2295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546594" y="1627085"/>
            <a:ext cx="8150401" cy="171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7228">
              <a:defRPr/>
            </a:pPr>
            <a:endParaRPr lang="ru-RU" sz="1722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  <a:p>
            <a:pPr algn="ctr" defTabSz="437228">
              <a:defRPr/>
            </a:pPr>
            <a:r>
              <a:rPr lang="ru-RU" sz="3442" b="1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  </a:t>
            </a: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344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>
              <a:defRPr/>
            </a:pPr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7228"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772" y="282794"/>
            <a:ext cx="619690" cy="61969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416141" y="19111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383805" y="20167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707624" y="31059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9995" y="967108"/>
            <a:ext cx="11942134" cy="6074943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с 11 сентября по 1 декабря Управлением совместно с «</a:t>
            </a:r>
            <a:r>
              <a:rPr lang="ru-RU" sz="1530" b="1" dirty="0" err="1">
                <a:solidFill>
                  <a:prstClr val="white"/>
                </a:solidFill>
              </a:rPr>
              <a:t>Библиодвиж</a:t>
            </a:r>
            <a:r>
              <a:rPr lang="ru-RU" sz="1530" b="1" dirty="0">
                <a:solidFill>
                  <a:prstClr val="white"/>
                </a:solidFill>
              </a:rPr>
              <a:t>» организован творческий конкурс антикоррупционных историй «Честный север».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6 октября в </a:t>
            </a:r>
            <a:r>
              <a:rPr lang="ru-RU" sz="1530" b="1" dirty="0" err="1">
                <a:solidFill>
                  <a:prstClr val="white"/>
                </a:solidFill>
              </a:rPr>
              <a:t>МБОУ</a:t>
            </a:r>
            <a:r>
              <a:rPr lang="ru-RU" sz="1530" b="1" dirty="0">
                <a:solidFill>
                  <a:prstClr val="white"/>
                </a:solidFill>
              </a:rPr>
              <a:t> Гимназия № 5 г. Мурманска совместно активистами студенческого юридического сообщества «Школа правового просвещения» для обучающихся проведена интерактивная игра «Молодые против коррупции».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 20 октября в Управлении прошел один из этапов правового </a:t>
            </a:r>
            <a:r>
              <a:rPr lang="ru-RU" sz="1530" b="1" dirty="0" err="1">
                <a:solidFill>
                  <a:prstClr val="white"/>
                </a:solidFill>
              </a:rPr>
              <a:t>квеста</a:t>
            </a:r>
            <a:r>
              <a:rPr lang="ru-RU" sz="1530" b="1" dirty="0">
                <a:solidFill>
                  <a:prstClr val="white"/>
                </a:solidFill>
              </a:rPr>
              <a:t> "Координаты власти 18+" для команд студентов </a:t>
            </a:r>
            <a:r>
              <a:rPr lang="ru-RU" sz="1530" b="1" dirty="0" err="1">
                <a:solidFill>
                  <a:prstClr val="white"/>
                </a:solidFill>
              </a:rPr>
              <a:t>СЗИ</a:t>
            </a:r>
            <a:r>
              <a:rPr lang="ru-RU" sz="1530" b="1" dirty="0">
                <a:solidFill>
                  <a:prstClr val="white"/>
                </a:solidFill>
              </a:rPr>
              <a:t> (ф) </a:t>
            </a:r>
            <a:r>
              <a:rPr lang="ru-RU" sz="1530" b="1" dirty="0" err="1">
                <a:solidFill>
                  <a:prstClr val="white"/>
                </a:solidFill>
              </a:rPr>
              <a:t>МГЭУ</a:t>
            </a:r>
            <a:r>
              <a:rPr lang="ru-RU" sz="1530" b="1" dirty="0">
                <a:solidFill>
                  <a:prstClr val="white"/>
                </a:solidFill>
              </a:rPr>
              <a:t>, колледжа </a:t>
            </a:r>
            <a:r>
              <a:rPr lang="ru-RU" sz="1530" b="1" dirty="0" err="1">
                <a:solidFill>
                  <a:prstClr val="white"/>
                </a:solidFill>
              </a:rPr>
              <a:t>ФГАОУ</a:t>
            </a:r>
            <a:r>
              <a:rPr lang="ru-RU" sz="1530" b="1" dirty="0">
                <a:solidFill>
                  <a:prstClr val="white"/>
                </a:solidFill>
              </a:rPr>
              <a:t> ВО «</a:t>
            </a:r>
            <a:r>
              <a:rPr lang="ru-RU" sz="1530" b="1" dirty="0" err="1">
                <a:solidFill>
                  <a:prstClr val="white"/>
                </a:solidFill>
              </a:rPr>
              <a:t>МАУ</a:t>
            </a:r>
            <a:r>
              <a:rPr lang="ru-RU" sz="1530" b="1" dirty="0">
                <a:solidFill>
                  <a:prstClr val="white"/>
                </a:solidFill>
              </a:rPr>
              <a:t>» и </a:t>
            </a:r>
            <a:r>
              <a:rPr lang="ru-RU" sz="1530" b="1" dirty="0" err="1">
                <a:solidFill>
                  <a:prstClr val="white"/>
                </a:solidFill>
              </a:rPr>
              <a:t>ПОЧУ</a:t>
            </a:r>
            <a:r>
              <a:rPr lang="ru-RU" sz="1530" b="1" dirty="0">
                <a:solidFill>
                  <a:prstClr val="white"/>
                </a:solidFill>
              </a:rPr>
              <a:t> «</a:t>
            </a:r>
            <a:r>
              <a:rPr lang="ru-RU" sz="1530" b="1" dirty="0" err="1">
                <a:solidFill>
                  <a:prstClr val="white"/>
                </a:solidFill>
              </a:rPr>
              <a:t>МКТ</a:t>
            </a:r>
            <a:r>
              <a:rPr lang="ru-RU" sz="1530" b="1" dirty="0">
                <a:solidFill>
                  <a:prstClr val="white"/>
                </a:solidFill>
              </a:rPr>
              <a:t>».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 27 октября Управление совместно с Координационным центром </a:t>
            </a:r>
            <a:r>
              <a:rPr lang="ru-RU" sz="1530" b="1" dirty="0" err="1">
                <a:solidFill>
                  <a:prstClr val="white"/>
                </a:solidFill>
              </a:rPr>
              <a:t>МАУ</a:t>
            </a:r>
            <a:r>
              <a:rPr lang="ru-RU" sz="1530" b="1" dirty="0">
                <a:solidFill>
                  <a:prstClr val="white"/>
                </a:solidFill>
              </a:rPr>
              <a:t> присоединилось к Всероссийской общественной акции «День бесплатного антикоррупционного консультирования» и провело открытый диалог со студентами.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 20 ноября представители Управление приняли участие в проведении Всемирного дня правовой помощи детям, организовав интерактивную правовую игру «Каждый ребенок имеет право» для курсантов кадетского Североморского корпуса.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 27 ноября управление приняло участие в </a:t>
            </a:r>
            <a:r>
              <a:rPr lang="ru-RU" sz="1530" b="1" dirty="0" err="1">
                <a:solidFill>
                  <a:prstClr val="white"/>
                </a:solidFill>
              </a:rPr>
              <a:t>IV</a:t>
            </a:r>
            <a:r>
              <a:rPr lang="ru-RU" sz="1530" b="1" dirty="0">
                <a:solidFill>
                  <a:prstClr val="white"/>
                </a:solidFill>
              </a:rPr>
              <a:t> Всероссийской научно-практической конференции «Теоретические и практические проблемы современного </a:t>
            </a:r>
            <a:r>
              <a:rPr lang="ru-RU" sz="1530" b="1" dirty="0" err="1">
                <a:solidFill>
                  <a:prstClr val="white"/>
                </a:solidFill>
              </a:rPr>
              <a:t>правопонимания</a:t>
            </a:r>
            <a:r>
              <a:rPr lang="ru-RU" sz="1530" b="1" dirty="0">
                <a:solidFill>
                  <a:prstClr val="white"/>
                </a:solidFill>
              </a:rPr>
              <a:t>» на тему: «Об изучении мнения населения о коррупции в Мурманской области и проблемных вопросах при применении методики проведения социологического исследования».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 30 ноября в формате открытого диалога состоялась встреча со студентами Мурманского арктического университета.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 8 ноября в преддверии Международного дня борьбы с коррупцией в прокуратуре Мурманской области состоялся «круглый стол» на котором подвели итоги работы противодействия коррупции в текущем году.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В период с 1 по 11 декабря организовано проведение I Регионального антикоррупционного диктанта, в котором приняло участие более 2000 жителей региона.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11 декабря проведен открытый диалог студенческой молодёжи с представителями антикоррупционных ведомств в </a:t>
            </a:r>
            <a:r>
              <a:rPr lang="ru-RU" sz="1530" b="1" dirty="0" err="1">
                <a:solidFill>
                  <a:prstClr val="white"/>
                </a:solidFill>
              </a:rPr>
              <a:t>МАУ</a:t>
            </a:r>
            <a:r>
              <a:rPr lang="ru-RU" sz="1530" b="1" dirty="0">
                <a:solidFill>
                  <a:prstClr val="white"/>
                </a:solidFill>
              </a:rPr>
              <a:t>, приуроченный к Международному дню борьбу с коррупцией.</a:t>
            </a:r>
          </a:p>
          <a:p>
            <a:pPr marL="286864" indent="-286864" algn="ctr" defTabSz="437228">
              <a:buFontTx/>
              <a:buChar char="-"/>
            </a:pPr>
            <a:r>
              <a:rPr lang="ru-RU" sz="1530" b="1" dirty="0">
                <a:solidFill>
                  <a:prstClr val="white"/>
                </a:solidFill>
              </a:rPr>
              <a:t>13 декабря в Правительстве МО прошло торжественное награждение победителей регионального конкурса антикоррупционных историй «Честный север».</a:t>
            </a:r>
          </a:p>
          <a:p>
            <a:pPr marL="286864" indent="-286864" algn="ctr" defTabSz="437228">
              <a:buFontTx/>
              <a:buChar char="-"/>
            </a:pPr>
            <a:endParaRPr lang="ru-RU" sz="1530" b="1" dirty="0">
              <a:solidFill>
                <a:prstClr val="white"/>
              </a:solidFill>
            </a:endParaRPr>
          </a:p>
          <a:p>
            <a:pPr marL="286864" indent="-286864" algn="ctr" defTabSz="437228">
              <a:buFontTx/>
              <a:buChar char="-"/>
            </a:pPr>
            <a:endParaRPr lang="ru-RU" sz="153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4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592732" y="918283"/>
            <a:ext cx="11190634" cy="580514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658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860317" y="-1064401"/>
            <a:ext cx="388689" cy="428924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164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8994653" y="-1229589"/>
            <a:ext cx="388689" cy="4637047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39158">
              <a:defRPr/>
            </a:pPr>
            <a:endParaRPr lang="ru-RU" sz="1646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2081632" y="833067"/>
            <a:ext cx="3927378" cy="4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СДЕЛАНО В 4  КВАРТАЛЕ 2023 г</a:t>
            </a:r>
            <a:r>
              <a:rPr lang="ru-RU" sz="2195" dirty="0">
                <a:solidFill>
                  <a:prstClr val="white"/>
                </a:solidFill>
                <a:latin typeface="Muller Narrow ExtraBold" pitchFamily="50" charset="-52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910037" y="1312805"/>
            <a:ext cx="4637480" cy="136755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281" cap="all" dirty="0">
                <a:solidFill>
                  <a:prstClr val="black"/>
                </a:solidFill>
                <a:latin typeface="Muller Narrow Light" pitchFamily="50" charset="-52"/>
              </a:rPr>
              <a:t>-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Заседание комиссии по координации деятельности по противодействию коррупции в Мурманской области,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ПОДВЕДЕНИЕ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ИОГОВ ВЫПОЛНЕНИЯ В 2023 году ПЛАНА ОСНОВНЫХ МЕРОПРИЯТИЙ ПО ПРОТИВОДЕЙСТВИЮ КОРРУПЦИИ В МУРМАНСКОЙ ОБЛАСТИ НА 2021-2024 ГОДЫ 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03621" y="884794"/>
            <a:ext cx="4781426" cy="3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ПЛАНИРУЕТСЯ  В 1 КВАРТАЛЕ 2024 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910038" y="2941548"/>
            <a:ext cx="4637479" cy="136865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-проведение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социологическими методами  исследования состояния «Бытовой» и «деловой» Коррупции в Мурманской области, его анализ, доведение результатов до заинтересованных лиц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092828" y="1341827"/>
            <a:ext cx="4414693" cy="133853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Организация Приёма СВЕДЕНИЙ О ДОХОДАХ, РАСХОДАХ, ОБ ИМУЩЕСТВЕ И ОБЯЗАТЕЛЬСТВАХ ИМУЩЕСТВЕННОГО ХАРАКТЕРА от ГОСУДАРСТВЕННЫХ ГРАЖДАСКИХ СЛУЖАЩИХ МУРМАСНКОЙ ОБЛАСТИ И ЛИЦ, ЗАНИМАЮЩИХ МУНИЦИПАЛЬНЫЕ ДОЛЖНОСТИ И ИХ АНАЛИЗ ЧЕРЕЗ ГИС «ПОСЕЙДОН»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86523" y="4412997"/>
            <a:ext cx="4363177" cy="162847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Проведение совещания по актуальным вопросам противодействия коррупции совместно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с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прокуратурой Мурманской области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и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представителями исполнительных органов мурманской области и органов местного самоуправления </a:t>
            </a: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523045" y="313816"/>
            <a:ext cx="11260320" cy="4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8127">
              <a:defRPr/>
            </a:pPr>
            <a:r>
              <a:rPr lang="ru-RU" sz="2195" dirty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735127" y="6541771"/>
            <a:ext cx="1981457" cy="34988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81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97" dirty="0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671916" y="3498555"/>
            <a:ext cx="5555171" cy="73593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1578" tIns="50790" rIns="101578" bIns="50790" rtlCol="0">
            <a:spAutoFit/>
          </a:bodyPr>
          <a:lstStyle/>
          <a:p>
            <a:pPr algn="ctr" defTabSz="418127">
              <a:defRPr/>
            </a:pPr>
            <a:r>
              <a:rPr lang="ru-RU" sz="1828" dirty="0">
                <a:solidFill>
                  <a:prstClr val="white"/>
                </a:solidFill>
                <a:latin typeface="Muller Narrow Light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lang="ru-RU" sz="1828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961340" y="4579125"/>
            <a:ext cx="4637479" cy="148561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 Поведение лекции – Семинара с муниципальными служащими по теме: «Антикоррупционная деятельность в системе муниципальной службы»</a:t>
            </a: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7068727" y="2797479"/>
            <a:ext cx="4438795" cy="149090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5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-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ОСУЩЕСТВЛЕНИЕ МОНИТОРИНГА В ИСПОЛНИТЕЛЬНЫХ ОРГАНАХ МУРМАСНКОЙ ОБЛАСТИ И ОРГАНАХ МЕСТНОГО САМОУПРЕЛЕНИЯ ИСПОЛНЕНИЯ ТРЕБОВАНИЙ АНТИКОРРУПЦИОННОГО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6733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8723</TotalTime>
  <Words>911</Words>
  <Application>Microsoft Office PowerPoint</Application>
  <PresentationFormat>Произвольный</PresentationFormat>
  <Paragraphs>138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Трофимова О.С.</cp:lastModifiedBy>
  <cp:revision>732</cp:revision>
  <cp:lastPrinted>2020-12-17T11:09:42Z</cp:lastPrinted>
  <dcterms:created xsi:type="dcterms:W3CDTF">2019-09-18T12:34:40Z</dcterms:created>
  <dcterms:modified xsi:type="dcterms:W3CDTF">2025-02-11T13:26:28Z</dcterms:modified>
</cp:coreProperties>
</file>