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96" r:id="rId2"/>
    <p:sldMasterId id="2147483744" r:id="rId3"/>
  </p:sldMasterIdLst>
  <p:notesMasterIdLst>
    <p:notesMasterId r:id="rId12"/>
  </p:notesMasterIdLst>
  <p:handoutMasterIdLst>
    <p:handoutMasterId r:id="rId13"/>
  </p:handoutMasterIdLst>
  <p:sldIdLst>
    <p:sldId id="256" r:id="rId4"/>
    <p:sldId id="307" r:id="rId5"/>
    <p:sldId id="312" r:id="rId6"/>
    <p:sldId id="314" r:id="rId7"/>
    <p:sldId id="322" r:id="rId8"/>
    <p:sldId id="329" r:id="rId9"/>
    <p:sldId id="330" r:id="rId10"/>
    <p:sldId id="313" r:id="rId11"/>
  </p:sldIdLst>
  <p:sldSz cx="12239625" cy="71993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28"/>
    <a:srgbClr val="000000"/>
    <a:srgbClr val="0082C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3"/>
    <p:restoredTop sz="94743" autoAdjust="0"/>
  </p:normalViewPr>
  <p:slideViewPr>
    <p:cSldViewPr snapToGrid="0" snapToObjects="1">
      <p:cViewPr varScale="1">
        <p:scale>
          <a:sx n="101" d="100"/>
          <a:sy n="101" d="100"/>
        </p:scale>
        <p:origin x="984" y="108"/>
      </p:cViewPr>
      <p:guideLst>
        <p:guide orient="horz" pos="22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/>
              <a:t>Динамика </a:t>
            </a:r>
            <a:br>
              <a:rPr lang="ru-RU" sz="1200"/>
            </a:br>
            <a:r>
              <a:rPr lang="ru-RU" sz="1200"/>
              <a:t>исполнения ГП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480376257265776E-2"/>
          <c:y val="0.48040636510406554"/>
          <c:w val="0.9624856836296849"/>
          <c:h val="0.41772880279784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  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27,6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2" formatCode="#,##0.00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58-41F2-B937-08F583E2D8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17,4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2" formatCode="#,##0.0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58-41F2-B937-08F583E2D8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2052480"/>
        <c:axId val="112140288"/>
      </c:barChart>
      <c:catAx>
        <c:axId val="112052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140288"/>
        <c:crosses val="autoZero"/>
        <c:auto val="1"/>
        <c:lblAlgn val="ctr"/>
        <c:lblOffset val="100"/>
        <c:noMultiLvlLbl val="0"/>
      </c:catAx>
      <c:valAx>
        <c:axId val="112140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205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0.75283</cdr:x>
      <cdr:y>0</cdr:y>
    </cdr:from>
    <cdr:to>
      <cdr:x>0.97912</cdr:x>
      <cdr:y>0.19877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617644" y="0"/>
          <a:ext cx="786831" cy="58527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C382E16A-013B-4B03-BB88-C3EB903D4321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9B44DE89-3126-4AE0-A5A1-AE1B922D0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4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2450" y="1241425"/>
            <a:ext cx="5692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30E28-64DD-4339-AC4D-539BB599FF8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72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ED6BC-394E-4F60-B45D-34E65CAB5E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669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2D45D-5942-6A46-ADA1-0B5F8B01E5F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444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ED6BC-394E-4F60-B45D-34E65CAB5E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853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60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9136D5-D654-D24E-A672-F046D980ACFC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303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A386B-C8DA-A64B-8B9C-FD28215BAE07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420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F3F2B-851B-E642-8031-1AFDAC0D5D8F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65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DB110B-14BA-2648-9C85-9ACAEDAB5D5C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571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1A2F9-A925-7C41-A2F8-8CEFE8397EEF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942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610CD-251B-8D4E-80EC-8EE557DEB270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02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A2EDD-EB01-004F-A77D-A44AD5F7C663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764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9B937-F672-974A-A4F0-0DDE3DA5A3A9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69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0D22D-5E39-8F4C-B7FD-D0F9E543B3CD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723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E994D-0C2E-054B-B81B-537B2F34D486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490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A7999-807F-514F-9C58-CCA0BF735DC9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190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3"/>
            <a:ext cx="9179719" cy="2506427"/>
          </a:xfrm>
        </p:spPr>
        <p:txBody>
          <a:bodyPr anchor="b"/>
          <a:lstStyle>
            <a:lvl1pPr algn="ctr">
              <a:defRPr sz="57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932" indent="0" algn="ctr">
              <a:buNone/>
              <a:defRPr sz="1920"/>
            </a:lvl2pPr>
            <a:lvl3pPr marL="877864" indent="0" algn="ctr">
              <a:buNone/>
              <a:defRPr sz="1728"/>
            </a:lvl3pPr>
            <a:lvl4pPr marL="1316798" indent="0" algn="ctr">
              <a:buNone/>
              <a:defRPr sz="1536"/>
            </a:lvl4pPr>
            <a:lvl5pPr marL="1755730" indent="0" algn="ctr">
              <a:buNone/>
              <a:defRPr sz="1536"/>
            </a:lvl5pPr>
            <a:lvl6pPr marL="2194662" indent="0" algn="ctr">
              <a:buNone/>
              <a:defRPr sz="1536"/>
            </a:lvl6pPr>
            <a:lvl7pPr marL="2633594" indent="0" algn="ctr">
              <a:buNone/>
              <a:defRPr sz="1536"/>
            </a:lvl7pPr>
            <a:lvl8pPr marL="3072527" indent="0" algn="ctr">
              <a:buNone/>
              <a:defRPr sz="1536"/>
            </a:lvl8pPr>
            <a:lvl9pPr marL="3511460" indent="0" algn="ctr">
              <a:buNone/>
              <a:defRPr sz="153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CC9136D5-D654-D24E-A672-F046D980AC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47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ADBA386B-C8DA-A64B-8B9C-FD28215BAE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95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1"/>
            <a:ext cx="10556677" cy="2994714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6"/>
            <a:ext cx="10556677" cy="1574849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93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864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79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73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662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59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527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146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5A5F3F2B-851B-E642-8031-1AFDAC0D5D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1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21DB110B-14BA-2648-9C85-9ACAEDAB5D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63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70" y="1764832"/>
            <a:ext cx="5177935" cy="864917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32" indent="0">
              <a:buNone/>
              <a:defRPr sz="1920" b="1"/>
            </a:lvl2pPr>
            <a:lvl3pPr marL="877864" indent="0">
              <a:buNone/>
              <a:defRPr sz="1728" b="1"/>
            </a:lvl3pPr>
            <a:lvl4pPr marL="1316798" indent="0">
              <a:buNone/>
              <a:defRPr sz="1536" b="1"/>
            </a:lvl4pPr>
            <a:lvl5pPr marL="1755730" indent="0">
              <a:buNone/>
              <a:defRPr sz="1536" b="1"/>
            </a:lvl5pPr>
            <a:lvl6pPr marL="2194662" indent="0">
              <a:buNone/>
              <a:defRPr sz="1536" b="1"/>
            </a:lvl6pPr>
            <a:lvl7pPr marL="2633594" indent="0">
              <a:buNone/>
              <a:defRPr sz="1536" b="1"/>
            </a:lvl7pPr>
            <a:lvl8pPr marL="3072527" indent="0">
              <a:buNone/>
              <a:defRPr sz="1536" b="1"/>
            </a:lvl8pPr>
            <a:lvl9pPr marL="3511460" indent="0">
              <a:buNone/>
              <a:defRPr sz="153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70" y="2629750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32" indent="0">
              <a:buNone/>
              <a:defRPr sz="1920" b="1"/>
            </a:lvl2pPr>
            <a:lvl3pPr marL="877864" indent="0">
              <a:buNone/>
              <a:defRPr sz="1728" b="1"/>
            </a:lvl3pPr>
            <a:lvl4pPr marL="1316798" indent="0">
              <a:buNone/>
              <a:defRPr sz="1536" b="1"/>
            </a:lvl4pPr>
            <a:lvl5pPr marL="1755730" indent="0">
              <a:buNone/>
              <a:defRPr sz="1536" b="1"/>
            </a:lvl5pPr>
            <a:lvl6pPr marL="2194662" indent="0">
              <a:buNone/>
              <a:defRPr sz="1536" b="1"/>
            </a:lvl6pPr>
            <a:lvl7pPr marL="2633594" indent="0">
              <a:buNone/>
              <a:defRPr sz="1536" b="1"/>
            </a:lvl7pPr>
            <a:lvl8pPr marL="3072527" indent="0">
              <a:buNone/>
              <a:defRPr sz="1536" b="1"/>
            </a:lvl8pPr>
            <a:lvl9pPr marL="3511460" indent="0">
              <a:buNone/>
              <a:defRPr sz="153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50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71E1A2F9-A925-7C41-A2F8-8CEFE8397E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7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1DF610CD-251B-8D4E-80EC-8EE557DEB2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82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4BCA2EDD-EB01-004F-A77D-A44AD5F7C6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8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70" y="479954"/>
            <a:ext cx="3947597" cy="1679840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70"/>
            <a:ext cx="6196310" cy="5116178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70" y="2159794"/>
            <a:ext cx="3947597" cy="4001285"/>
          </a:xfrm>
        </p:spPr>
        <p:txBody>
          <a:bodyPr/>
          <a:lstStyle>
            <a:lvl1pPr marL="0" indent="0">
              <a:buNone/>
              <a:defRPr sz="1536"/>
            </a:lvl1pPr>
            <a:lvl2pPr marL="438932" indent="0">
              <a:buNone/>
              <a:defRPr sz="1343"/>
            </a:lvl2pPr>
            <a:lvl3pPr marL="877864" indent="0">
              <a:buNone/>
              <a:defRPr sz="1152"/>
            </a:lvl3pPr>
            <a:lvl4pPr marL="1316798" indent="0">
              <a:buNone/>
              <a:defRPr sz="960"/>
            </a:lvl4pPr>
            <a:lvl5pPr marL="1755730" indent="0">
              <a:buNone/>
              <a:defRPr sz="960"/>
            </a:lvl5pPr>
            <a:lvl6pPr marL="2194662" indent="0">
              <a:buNone/>
              <a:defRPr sz="960"/>
            </a:lvl6pPr>
            <a:lvl7pPr marL="2633594" indent="0">
              <a:buNone/>
              <a:defRPr sz="960"/>
            </a:lvl7pPr>
            <a:lvl8pPr marL="3072527" indent="0">
              <a:buNone/>
              <a:defRPr sz="960"/>
            </a:lvl8pPr>
            <a:lvl9pPr marL="3511460" indent="0">
              <a:buNone/>
              <a:defRPr sz="96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2119B937-F672-974A-A4F0-0DDE3DA5A3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62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70" y="479954"/>
            <a:ext cx="3947597" cy="1679840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70"/>
            <a:ext cx="6196310" cy="5116178"/>
          </a:xfrm>
        </p:spPr>
        <p:txBody>
          <a:bodyPr anchor="t"/>
          <a:lstStyle>
            <a:lvl1pPr marL="0" indent="0">
              <a:buNone/>
              <a:defRPr sz="3072"/>
            </a:lvl1pPr>
            <a:lvl2pPr marL="438932" indent="0">
              <a:buNone/>
              <a:defRPr sz="2688"/>
            </a:lvl2pPr>
            <a:lvl3pPr marL="877864" indent="0">
              <a:buNone/>
              <a:defRPr sz="2304"/>
            </a:lvl3pPr>
            <a:lvl4pPr marL="1316798" indent="0">
              <a:buNone/>
              <a:defRPr sz="1920"/>
            </a:lvl4pPr>
            <a:lvl5pPr marL="1755730" indent="0">
              <a:buNone/>
              <a:defRPr sz="1920"/>
            </a:lvl5pPr>
            <a:lvl6pPr marL="2194662" indent="0">
              <a:buNone/>
              <a:defRPr sz="1920"/>
            </a:lvl6pPr>
            <a:lvl7pPr marL="2633594" indent="0">
              <a:buNone/>
              <a:defRPr sz="1920"/>
            </a:lvl7pPr>
            <a:lvl8pPr marL="3072527" indent="0">
              <a:buNone/>
              <a:defRPr sz="1920"/>
            </a:lvl8pPr>
            <a:lvl9pPr marL="351146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70" y="2159794"/>
            <a:ext cx="3947597" cy="4001285"/>
          </a:xfrm>
        </p:spPr>
        <p:txBody>
          <a:bodyPr/>
          <a:lstStyle>
            <a:lvl1pPr marL="0" indent="0">
              <a:buNone/>
              <a:defRPr sz="1536"/>
            </a:lvl1pPr>
            <a:lvl2pPr marL="438932" indent="0">
              <a:buNone/>
              <a:defRPr sz="1343"/>
            </a:lvl2pPr>
            <a:lvl3pPr marL="877864" indent="0">
              <a:buNone/>
              <a:defRPr sz="1152"/>
            </a:lvl3pPr>
            <a:lvl4pPr marL="1316798" indent="0">
              <a:buNone/>
              <a:defRPr sz="960"/>
            </a:lvl4pPr>
            <a:lvl5pPr marL="1755730" indent="0">
              <a:buNone/>
              <a:defRPr sz="960"/>
            </a:lvl5pPr>
            <a:lvl6pPr marL="2194662" indent="0">
              <a:buNone/>
              <a:defRPr sz="960"/>
            </a:lvl6pPr>
            <a:lvl7pPr marL="2633594" indent="0">
              <a:buNone/>
              <a:defRPr sz="960"/>
            </a:lvl7pPr>
            <a:lvl8pPr marL="3072527" indent="0">
              <a:buNone/>
              <a:defRPr sz="960"/>
            </a:lvl8pPr>
            <a:lvl9pPr marL="3511460" indent="0">
              <a:buNone/>
              <a:defRPr sz="96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3970D22D-5E39-8F4C-B7FD-D0F9E543B3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7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7E5E994D-0C2E-054B-B81B-537B2F34D4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46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3" y="383298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8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923A7999-807F-514F-9C58-CCA0BF735D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7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D3140-0CDD-0A42-841C-3D3BA030B895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8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8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7228"/>
            <a:fld id="{5DFD3140-0CDD-0A42-841C-3D3BA030B8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8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8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9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877864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67" indent="-219467" algn="l" defTabSz="877864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399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331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264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5196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4129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3061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994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926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932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864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798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730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662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594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527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1460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27858" y="1431638"/>
            <a:ext cx="12236928" cy="5382236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63" y="343108"/>
            <a:ext cx="3429532" cy="1008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164123" y="2283042"/>
            <a:ext cx="116625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Бюджет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УПРАВЛЕНИЯ ПО РЕАЛИЗАЦИИ АНТИКОРРУПЦИОННОЙ ПОЛИТИКИ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мурманской области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для граждан</a:t>
            </a:r>
            <a:endParaRPr lang="ru-RU" sz="40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4913746" y="5698227"/>
            <a:ext cx="4655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ВЫПУСК  </a:t>
            </a:r>
            <a:r>
              <a:rPr lang="en-US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1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5. ИСПОЛНЕНИЕ за </a:t>
            </a:r>
            <a:r>
              <a:rPr lang="ru-RU" sz="1600" b="1" cap="all" dirty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3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кв.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2023 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года</a:t>
            </a:r>
            <a:endParaRPr lang="ru-RU" sz="16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257309" y="5567102"/>
            <a:ext cx="535423" cy="3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446918" y="1278754"/>
            <a:ext cx="11552972" cy="986123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220170" y="122238"/>
            <a:ext cx="11509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Muller Narrow Light" pitchFamily="2" charset="0"/>
              </a:rPr>
              <a:t>СТРУКТУРА УПРАВЛЕНИЯ ПО РЕАЛИЗАЦИИ АНТИКОРРУПЦИОННОЙ ПОЛИТИКИ МУРМАНСКОЙ ОБЛАСТИ</a:t>
            </a:r>
            <a:endParaRPr lang="ru-RU" sz="2400" b="1" dirty="0">
              <a:latin typeface="Muller Narrow Light" pitchFamily="2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1DFB1CA-21A1-2245-B207-195CB8EF8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059" y="1364313"/>
            <a:ext cx="815004" cy="815004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1495081" y="1512415"/>
            <a:ext cx="9213439" cy="88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r>
              <a:rPr lang="ru-RU" sz="16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ПОЛОЖЕНИЕ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ОБ УПРАВЛЕНИИ ПО РЕАЛИЗАЦИИ АНТИКОРРУПЦИОННОЙ ПОЛИТИКИ </a:t>
            </a:r>
            <a:b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</a:b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МУРМАНСКОЙ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ОБЛАСТИ </a:t>
            </a:r>
            <a:endParaRPr lang="ru-RU" sz="1600" dirty="0" smtClean="0">
              <a:solidFill>
                <a:schemeClr val="bg1"/>
              </a:solidFill>
              <a:latin typeface="Muller Narrow ExtraBold" pitchFamily="50" charset="-52"/>
            </a:endParaRPr>
          </a:p>
          <a:p>
            <a:pPr marL="228600" indent="-228600" algn="ctr" defTabSz="917575">
              <a:buFont typeface="Arial" charset="0"/>
              <a:buNone/>
            </a:pP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(Утверждено постановлением Правительства Мурманской области от 15.11.2019 </a:t>
            </a:r>
            <a:r>
              <a:rPr lang="ru-RU" sz="14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№ </a:t>
            </a: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511-ПП)</a:t>
            </a:r>
            <a: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</a:br>
            <a:endParaRPr lang="ru-RU" sz="14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040" y="1561526"/>
            <a:ext cx="498868" cy="498868"/>
          </a:xfrm>
          <a:prstGeom prst="rect">
            <a:avLst/>
          </a:prstGeom>
        </p:spPr>
      </p:pic>
      <p:sp>
        <p:nvSpPr>
          <p:cNvPr id="53" name="Скругленный прямоугольник 52">
            <a:extLst/>
          </p:cNvPr>
          <p:cNvSpPr/>
          <p:nvPr/>
        </p:nvSpPr>
        <p:spPr>
          <a:xfrm>
            <a:off x="922036" y="5130906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ГОСУДАРСТВЕННОЙ ВЛАСТИ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>
            <a:off x="1990906" y="2612063"/>
            <a:ext cx="8036801" cy="83611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НАЧАЛЬНИК УПРАВЛЕНИЯ  ПО РЕАЛИЗАЦИИ АНТИКОРРУПЦИОННОЙ ПОЛИТИКИ МУРМАНСКОЙ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ПШЕНИЧНЫЙ МИХАИЛ АЛЕКСАНДРОВИЧ</a:t>
            </a:r>
            <a:endParaRPr lang="ru-RU" sz="1600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3" name="Скругленный прямоугольник 82">
            <a:extLst/>
          </p:cNvPr>
          <p:cNvSpPr/>
          <p:nvPr/>
        </p:nvSpPr>
        <p:spPr>
          <a:xfrm>
            <a:off x="3197400" y="3758647"/>
            <a:ext cx="5731496" cy="8496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ЗАМЕСТИТЕЛЬ НАЧАЛЬНИКА 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8031699" y="5024907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</a:t>
            </a: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МЕСТНОГО САМОУПРАВЛЕНИЯ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cxnSp>
        <p:nvCxnSpPr>
          <p:cNvPr id="91" name="Прямая соединительная линия 90"/>
          <p:cNvCxnSpPr>
            <a:stCxn id="58" idx="2"/>
          </p:cNvCxnSpPr>
          <p:nvPr/>
        </p:nvCxnSpPr>
        <p:spPr>
          <a:xfrm>
            <a:off x="6009307" y="3448180"/>
            <a:ext cx="0" cy="310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459637" y="4608260"/>
            <a:ext cx="0" cy="522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630575" y="4608260"/>
            <a:ext cx="0" cy="416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506256" y="3448180"/>
            <a:ext cx="0" cy="1583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525891" y="3448180"/>
            <a:ext cx="0" cy="1668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319536" y="241570"/>
            <a:ext cx="11164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uller Narrow Light" pitchFamily="2" charset="0"/>
              </a:rPr>
              <a:t>СВЕДЕНИЯ О </a:t>
            </a:r>
            <a:r>
              <a:rPr lang="ru-RU" sz="2400" dirty="0" smtClean="0">
                <a:latin typeface="Muller Narrow Light" pitchFamily="2" charset="0"/>
              </a:rPr>
              <a:t>ФИНАНСОВОМ ОБЕСПЕЧЕНИИ ДЕЯТЕЛЬНОСТИ УПРАВЛЕНИЯ</a:t>
            </a:r>
            <a:r>
              <a:rPr lang="en-US" sz="2400" dirty="0" smtClean="0">
                <a:latin typeface="Muller Narrow Light" pitchFamily="2" charset="0"/>
              </a:rPr>
              <a:t/>
            </a:r>
            <a:br>
              <a:rPr lang="en-US" sz="2400" dirty="0" smtClean="0">
                <a:latin typeface="Muller Narrow Light" pitchFamily="2" charset="0"/>
              </a:rPr>
            </a:br>
            <a:r>
              <a:rPr lang="ru-RU" sz="2400" dirty="0" smtClean="0">
                <a:latin typeface="Muller Narrow Light" pitchFamily="2" charset="0"/>
              </a:rPr>
              <a:t>ЗА 3 КВАРТАЛ 2023 ГОДА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41444" y="5316090"/>
            <a:ext cx="61182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8" name="Скругленный прямоугольник 67">
            <a:extLst/>
          </p:cNvPr>
          <p:cNvSpPr/>
          <p:nvPr/>
        </p:nvSpPr>
        <p:spPr>
          <a:xfrm>
            <a:off x="1943100" y="4484254"/>
            <a:ext cx="4038600" cy="54745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1100" dirty="0" smtClean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Проведение исследования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«деловой»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коррупции в Мурманской области социологическими методами в рамках  регионального антикоррупционного мониторинга"</a:t>
            </a:r>
          </a:p>
        </p:txBody>
      </p:sp>
      <p:sp>
        <p:nvSpPr>
          <p:cNvPr id="70" name="Скругленный прямоугольник 69">
            <a:extLst/>
          </p:cNvPr>
          <p:cNvSpPr/>
          <p:nvPr/>
        </p:nvSpPr>
        <p:spPr>
          <a:xfrm>
            <a:off x="793198" y="3950431"/>
            <a:ext cx="1014856" cy="434959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0,75</a:t>
            </a:r>
            <a:endParaRPr lang="ru-RU" dirty="0"/>
          </a:p>
        </p:txBody>
      </p:sp>
      <p:sp>
        <p:nvSpPr>
          <p:cNvPr id="42" name="Скругленный прямоугольник 41">
            <a:extLst/>
          </p:cNvPr>
          <p:cNvSpPr/>
          <p:nvPr/>
        </p:nvSpPr>
        <p:spPr>
          <a:xfrm>
            <a:off x="1935460" y="3882050"/>
            <a:ext cx="4046239" cy="53418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Проведение исследования «бытовой» коррупции в Мурманской области социологическими методами в рамках  регионального антикоррупционного мониторинга"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231367" y="1241001"/>
            <a:ext cx="2465333" cy="1782838"/>
          </a:xfrm>
          <a:prstGeom prst="roundRect">
            <a:avLst>
              <a:gd name="adj" fmla="val 2528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Закон </a:t>
            </a:r>
            <a:b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Мурманской области </a:t>
            </a:r>
            <a:b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от </a:t>
            </a:r>
            <a:r>
              <a:rPr lang="ru-RU" sz="1400" dirty="0" smtClean="0">
                <a:solidFill>
                  <a:srgbClr val="0070C0"/>
                </a:solidFill>
                <a:latin typeface="Muller Narrow ExtraBold" pitchFamily="50" charset="-52"/>
              </a:rPr>
              <a:t>20.12.2022 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№ 2845-01-ЗМО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/>
            </a:r>
            <a:b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«Об областном бюджете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/>
            </a:r>
            <a:b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на 2023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год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и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на плановый период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2024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и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2025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годов</a:t>
            </a:r>
          </a:p>
        </p:txBody>
      </p:sp>
      <p:grpSp>
        <p:nvGrpSpPr>
          <p:cNvPr id="94" name="Группа 93"/>
          <p:cNvGrpSpPr/>
          <p:nvPr/>
        </p:nvGrpSpPr>
        <p:grpSpPr>
          <a:xfrm>
            <a:off x="793197" y="1225116"/>
            <a:ext cx="8007359" cy="1798723"/>
            <a:chOff x="385761" y="1948543"/>
            <a:chExt cx="6548566" cy="2982613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385761" y="1948543"/>
              <a:ext cx="6548566" cy="2982613"/>
              <a:chOff x="3052965" y="2186381"/>
              <a:chExt cx="6194584" cy="2982613"/>
            </a:xfrm>
          </p:grpSpPr>
          <p:sp>
            <p:nvSpPr>
              <p:cNvPr id="104" name="Скругленный прямоугольник 103"/>
              <p:cNvSpPr/>
              <p:nvPr/>
            </p:nvSpPr>
            <p:spPr>
              <a:xfrm>
                <a:off x="3052965" y="2186381"/>
                <a:ext cx="6194584" cy="2982613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555755" y="3164400"/>
                <a:ext cx="117232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688128" y="3391099"/>
                <a:ext cx="887748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РАСХОДЫ</a:t>
                </a:r>
                <a:endParaRPr lang="ru-RU" sz="16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644512" y="3312808"/>
                <a:ext cx="1405790" cy="725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264559" y="3419799"/>
                <a:ext cx="1319322" cy="867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17,4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3337674" y="2397552"/>
                <a:ext cx="677344" cy="435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chemeClr val="accent3"/>
                    </a:solidFill>
                    <a:latin typeface="Muller Narrow Light" pitchFamily="50" charset="-52"/>
                  </a:rPr>
                  <a:t>м</a:t>
                </a:r>
                <a:r>
                  <a:rPr lang="ru-RU" sz="1200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лн рублей</a:t>
                </a:r>
                <a:endParaRPr lang="ru-RU" sz="12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cxnSp>
            <p:nvCxnSpPr>
              <p:cNvPr id="113" name="Прямая соединительная линия 112"/>
              <p:cNvCxnSpPr/>
              <p:nvPr/>
            </p:nvCxnSpPr>
            <p:spPr>
              <a:xfrm>
                <a:off x="3557576" y="4128307"/>
                <a:ext cx="5629912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>
                <a:off x="4865541" y="3164400"/>
                <a:ext cx="125446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849150" y="3386286"/>
                <a:ext cx="1216795" cy="867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27,6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7637947" y="3199886"/>
                <a:ext cx="991933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8009309" y="3607329"/>
                <a:ext cx="916585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977071" y="2247755"/>
                <a:ext cx="1088537" cy="137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2023 </a:t>
                </a:r>
                <a:r>
                  <a:rPr lang="ru-RU" sz="2400" dirty="0">
                    <a:solidFill>
                      <a:srgbClr val="0070C0"/>
                    </a:solidFill>
                    <a:latin typeface="Muller Narrow ExtraBold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план</a:t>
                </a:r>
                <a:endParaRPr lang="ru-RU" sz="2400" dirty="0">
                  <a:solidFill>
                    <a:srgbClr val="0070C0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6212157" y="2194647"/>
                <a:ext cx="1642541" cy="137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solidFill>
                      <a:schemeClr val="accent5"/>
                    </a:solidFill>
                    <a:latin typeface="Muller Narrow ExtraBold" pitchFamily="50" charset="-52"/>
                  </a:rPr>
                  <a:t>3</a:t>
                </a:r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 кв. 2023 </a:t>
                </a:r>
                <a:r>
                  <a:rPr lang="ru-RU" sz="2400" dirty="0">
                    <a:solidFill>
                      <a:schemeClr val="accent5"/>
                    </a:solidFill>
                    <a:latin typeface="Muller Narrow ExtraBold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факт</a:t>
                </a:r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8060544" y="2205437"/>
                <a:ext cx="1058054" cy="1015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Исполнение </a:t>
                </a:r>
                <a:b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</a:br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бюджета</a:t>
                </a:r>
                <a:endParaRPr lang="ru-RU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</p:grpSp>
        <p:sp>
          <p:nvSpPr>
            <p:cNvPr id="98" name="Минус 97"/>
            <p:cNvSpPr/>
            <p:nvPr/>
          </p:nvSpPr>
          <p:spPr>
            <a:xfrm>
              <a:off x="537469" y="2819523"/>
              <a:ext cx="170916" cy="360387"/>
            </a:xfrm>
            <a:prstGeom prst="mathMinu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161" y="3221489"/>
              <a:ext cx="355600" cy="572035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5527917" y="3286193"/>
              <a:ext cx="1024230" cy="532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uller Narrow Light" panose="00000400000000000000" pitchFamily="50" charset="-52"/>
                </a:rPr>
                <a:t> </a:t>
              </a:r>
              <a:endParaRPr lang="ru-RU" sz="16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Muller Narrow Light" panose="00000400000000000000" pitchFamily="50" charset="-52"/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7130092" y="1865314"/>
            <a:ext cx="170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Muller Narrow ExtraBold" pitchFamily="50" charset="-52"/>
              </a:rPr>
              <a:t>63,31 %</a:t>
            </a:r>
            <a:endParaRPr lang="ru-RU" sz="2800" dirty="0">
              <a:solidFill>
                <a:srgbClr val="0070C0"/>
              </a:solidFill>
              <a:latin typeface="Muller Narrow ExtraBold" pitchFamily="50" charset="-52"/>
            </a:endParaRPr>
          </a:p>
        </p:txBody>
      </p:sp>
      <p:sp>
        <p:nvSpPr>
          <p:cNvPr id="123" name="Скругленный прямоугольник 122">
            <a:extLst/>
          </p:cNvPr>
          <p:cNvSpPr/>
          <p:nvPr/>
        </p:nvSpPr>
        <p:spPr>
          <a:xfrm>
            <a:off x="800552" y="4505072"/>
            <a:ext cx="1014857" cy="461600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0,75</a:t>
            </a:r>
            <a:endParaRPr lang="ru-RU" dirty="0"/>
          </a:p>
        </p:txBody>
      </p:sp>
      <p:sp>
        <p:nvSpPr>
          <p:cNvPr id="125" name="Скругленный прямоугольник 124">
            <a:extLst/>
          </p:cNvPr>
          <p:cNvSpPr/>
          <p:nvPr/>
        </p:nvSpPr>
        <p:spPr>
          <a:xfrm>
            <a:off x="811420" y="3082082"/>
            <a:ext cx="5170280" cy="30705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УТВЕРЖДЕНО:</a:t>
            </a:r>
            <a:endParaRPr lang="ru-RU" sz="20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7" name="Скругленный прямоугольник 126">
            <a:extLst/>
          </p:cNvPr>
          <p:cNvSpPr/>
          <p:nvPr/>
        </p:nvSpPr>
        <p:spPr>
          <a:xfrm>
            <a:off x="7267032" y="3894741"/>
            <a:ext cx="4274002" cy="50533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12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solidFill>
                <a:srgbClr val="000000"/>
              </a:solidFill>
              <a:latin typeface="Muller Narrow ExtraBold" panose="00000900000000000000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Проведение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исследования «бытовой» коррупции в Мурманской области социологическими методами в рамках  регионального антикоррупционного мониторинга"</a:t>
            </a:r>
          </a:p>
          <a:p>
            <a:pPr algn="just">
              <a:defRPr/>
            </a:pPr>
            <a:endParaRPr lang="ru-RU" sz="900" dirty="0">
              <a:solidFill>
                <a:prstClr val="black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8" name="Скругленный прямоугольник 127">
            <a:extLst/>
          </p:cNvPr>
          <p:cNvSpPr/>
          <p:nvPr/>
        </p:nvSpPr>
        <p:spPr>
          <a:xfrm>
            <a:off x="7249892" y="4447267"/>
            <a:ext cx="4291142" cy="50559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Проведение исследования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«деловой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» коррупции в Мурманской области социологическими методами в рамках  регионального антикоррупционного мониторинга"</a:t>
            </a:r>
          </a:p>
        </p:txBody>
      </p:sp>
      <p:sp>
        <p:nvSpPr>
          <p:cNvPr id="129" name="Скругленный прямоугольник 128">
            <a:extLst/>
          </p:cNvPr>
          <p:cNvSpPr/>
          <p:nvPr/>
        </p:nvSpPr>
        <p:spPr>
          <a:xfrm>
            <a:off x="6210904" y="3950066"/>
            <a:ext cx="959391" cy="380865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1" name="Скругленный прямоугольник 130">
            <a:extLst/>
          </p:cNvPr>
          <p:cNvSpPr/>
          <p:nvPr/>
        </p:nvSpPr>
        <p:spPr>
          <a:xfrm>
            <a:off x="6196639" y="3090293"/>
            <a:ext cx="5361535" cy="312671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uller Narrow ExtraBold" panose="00000900000000000000" pitchFamily="50" charset="-52"/>
              </a:rPr>
              <a:t>ИСПОЛНЕНО:</a:t>
            </a:r>
            <a:endParaRPr lang="ru-RU" sz="2000" dirty="0">
              <a:solidFill>
                <a:schemeClr val="accent5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33" name="Скругленный прямоугольник 132">
            <a:extLst/>
          </p:cNvPr>
          <p:cNvSpPr/>
          <p:nvPr/>
        </p:nvSpPr>
        <p:spPr>
          <a:xfrm>
            <a:off x="1939128" y="3479392"/>
            <a:ext cx="4042571" cy="36987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Обеспечение </a:t>
            </a: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>функций </a:t>
            </a:r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по реализации антикоррупционной политики </a:t>
            </a: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/>
            </a:r>
            <a:b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>в </a:t>
            </a:r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Мурманской области </a:t>
            </a:r>
          </a:p>
        </p:txBody>
      </p:sp>
      <p:sp>
        <p:nvSpPr>
          <p:cNvPr id="134" name="Скругленный прямоугольник 133">
            <a:extLst/>
          </p:cNvPr>
          <p:cNvSpPr/>
          <p:nvPr/>
        </p:nvSpPr>
        <p:spPr>
          <a:xfrm>
            <a:off x="7267033" y="3487159"/>
            <a:ext cx="4291141" cy="35102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Обеспечение функций по реализации антикоррупционной политики </a:t>
            </a:r>
            <a:b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в Мурманской области </a:t>
            </a:r>
          </a:p>
        </p:txBody>
      </p:sp>
      <p:sp>
        <p:nvSpPr>
          <p:cNvPr id="137" name="Скругленный прямоугольник 136">
            <a:extLst/>
          </p:cNvPr>
          <p:cNvSpPr/>
          <p:nvPr/>
        </p:nvSpPr>
        <p:spPr>
          <a:xfrm>
            <a:off x="6210905" y="4505072"/>
            <a:ext cx="935038" cy="402513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8" name="Скругленный прямоугольник 137">
            <a:extLst/>
          </p:cNvPr>
          <p:cNvSpPr/>
          <p:nvPr/>
        </p:nvSpPr>
        <p:spPr>
          <a:xfrm>
            <a:off x="823582" y="3448671"/>
            <a:ext cx="1014856" cy="40059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25,3</a:t>
            </a:r>
            <a:endParaRPr lang="ru-RU" dirty="0"/>
          </a:p>
        </p:txBody>
      </p:sp>
      <p:sp>
        <p:nvSpPr>
          <p:cNvPr id="139" name="Скругленный прямоугольник 138">
            <a:extLst/>
          </p:cNvPr>
          <p:cNvSpPr/>
          <p:nvPr/>
        </p:nvSpPr>
        <p:spPr>
          <a:xfrm>
            <a:off x="6196639" y="3469418"/>
            <a:ext cx="959391" cy="368765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16,9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39" name="Скругленный прямоугольник 38">
            <a:extLst/>
          </p:cNvPr>
          <p:cNvSpPr/>
          <p:nvPr/>
        </p:nvSpPr>
        <p:spPr>
          <a:xfrm>
            <a:off x="811420" y="5086355"/>
            <a:ext cx="1014856" cy="454984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0,55</a:t>
            </a:r>
            <a:endParaRPr lang="ru-RU" dirty="0"/>
          </a:p>
        </p:txBody>
      </p:sp>
      <p:sp>
        <p:nvSpPr>
          <p:cNvPr id="40" name="Скругленный прямоугольник 39">
            <a:extLst/>
          </p:cNvPr>
          <p:cNvSpPr/>
          <p:nvPr/>
        </p:nvSpPr>
        <p:spPr>
          <a:xfrm>
            <a:off x="1943099" y="5082490"/>
            <a:ext cx="4038599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и распространение видеоматериалов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направленных </a:t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антикоррупционное правовое просвещение граждан</a:t>
            </a:r>
          </a:p>
        </p:txBody>
      </p:sp>
      <p:sp>
        <p:nvSpPr>
          <p:cNvPr id="41" name="Скругленный прямоугольник 40">
            <a:extLst/>
          </p:cNvPr>
          <p:cNvSpPr/>
          <p:nvPr/>
        </p:nvSpPr>
        <p:spPr>
          <a:xfrm>
            <a:off x="800552" y="5648236"/>
            <a:ext cx="1014857" cy="37795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0,2</a:t>
            </a:r>
            <a:endParaRPr lang="ru-RU" dirty="0"/>
          </a:p>
        </p:txBody>
      </p:sp>
      <p:sp>
        <p:nvSpPr>
          <p:cNvPr id="43" name="Скругленный прямоугольник 42">
            <a:extLst/>
          </p:cNvPr>
          <p:cNvSpPr/>
          <p:nvPr/>
        </p:nvSpPr>
        <p:spPr>
          <a:xfrm>
            <a:off x="1937668" y="5603654"/>
            <a:ext cx="4044032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 Изготовление продукции с антикоррупционной символикой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/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для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профилактических мероприятий</a:t>
            </a: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800552" y="6183178"/>
            <a:ext cx="1014857" cy="37795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0,1</a:t>
            </a:r>
            <a:endParaRPr lang="ru-RU" dirty="0"/>
          </a:p>
        </p:txBody>
      </p:sp>
      <p:sp>
        <p:nvSpPr>
          <p:cNvPr id="45" name="Скругленный прямоугольник 44">
            <a:extLst/>
          </p:cNvPr>
          <p:cNvSpPr/>
          <p:nvPr/>
        </p:nvSpPr>
        <p:spPr>
          <a:xfrm>
            <a:off x="1937668" y="6135064"/>
            <a:ext cx="4044030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  Изготовление печатной продукции антикоррупционной тематики</a:t>
            </a:r>
          </a:p>
        </p:txBody>
      </p:sp>
      <p:sp>
        <p:nvSpPr>
          <p:cNvPr id="46" name="Скругленный прямоугольник 45">
            <a:extLst/>
          </p:cNvPr>
          <p:cNvSpPr/>
          <p:nvPr/>
        </p:nvSpPr>
        <p:spPr>
          <a:xfrm>
            <a:off x="6240226" y="5086355"/>
            <a:ext cx="959391" cy="393777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0,48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7" name="Скругленный прямоугольник 46">
            <a:extLst/>
          </p:cNvPr>
          <p:cNvSpPr/>
          <p:nvPr/>
        </p:nvSpPr>
        <p:spPr>
          <a:xfrm>
            <a:off x="6210905" y="6198277"/>
            <a:ext cx="959391" cy="362858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6210905" y="5630646"/>
            <a:ext cx="959391" cy="395547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9" name="Скругленный прямоугольник 48">
            <a:extLst/>
          </p:cNvPr>
          <p:cNvSpPr/>
          <p:nvPr/>
        </p:nvSpPr>
        <p:spPr>
          <a:xfrm>
            <a:off x="7249892" y="5056743"/>
            <a:ext cx="4291142" cy="43227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и распространение видеоматериалов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направленных </a:t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антикоррупционное правовое просвещение граждан</a:t>
            </a:r>
          </a:p>
        </p:txBody>
      </p:sp>
      <p:sp>
        <p:nvSpPr>
          <p:cNvPr id="50" name="Скругленный прямоугольник 49">
            <a:extLst/>
          </p:cNvPr>
          <p:cNvSpPr/>
          <p:nvPr/>
        </p:nvSpPr>
        <p:spPr>
          <a:xfrm>
            <a:off x="7249892" y="5520595"/>
            <a:ext cx="4291142" cy="50559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продукции с антикоррупционной символикой для профилактических мероприятий</a:t>
            </a:r>
          </a:p>
        </p:txBody>
      </p:sp>
      <p:sp>
        <p:nvSpPr>
          <p:cNvPr id="51" name="Скругленный прямоугольник 50">
            <a:extLst/>
          </p:cNvPr>
          <p:cNvSpPr/>
          <p:nvPr/>
        </p:nvSpPr>
        <p:spPr>
          <a:xfrm>
            <a:off x="7249892" y="6077840"/>
            <a:ext cx="4291142" cy="49350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печатной продукции антикоррупционной 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322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524974" y="62798"/>
            <a:ext cx="99597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2" charset="0"/>
                <a:ea typeface="+mn-ea"/>
                <a:cs typeface="+mn-cs"/>
              </a:rPr>
              <a:t>                       ГП «ГОСУДАРСТВЕННОЕ УПРАВЛЕНИЕ И ГРАЖДАНСКОЕ ОБЩЕСТВО»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246559" y="-101852"/>
            <a:ext cx="3454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ППМО от 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11</a:t>
            </a:r>
            <a:r>
              <a:rPr lang="ru-RU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.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11</a:t>
            </a:r>
            <a:r>
              <a:rPr lang="ru-RU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.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2020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 № 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793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-ПП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317781" y="959506"/>
            <a:ext cx="11604061" cy="2329780"/>
            <a:chOff x="444961" y="2855896"/>
            <a:chExt cx="6322550" cy="2390388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Arial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628514" y="2855896"/>
              <a:ext cx="5915881" cy="1886848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Цель</a:t>
              </a:r>
              <a:r>
                <a:rPr lang="ru-RU" sz="2400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 - Создание </a:t>
              </a:r>
              <a:r>
                <a:rPr lang="ru-RU" sz="2400" dirty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условий для обеспечения эффективного государственного и муниципального управления</a:t>
              </a:r>
            </a:p>
            <a:p>
              <a:pPr marR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ru-RU" sz="2400" dirty="0">
                <a:solidFill>
                  <a:prstClr val="black"/>
                </a:solidFill>
                <a:latin typeface="Muller Narrow Light"/>
                <a:cs typeface="Times New Roman" pitchFamily="18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44961" y="2919103"/>
              <a:ext cx="6322550" cy="32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" name="Скругленный прямоугольник 122"/>
          <p:cNvSpPr/>
          <p:nvPr/>
        </p:nvSpPr>
        <p:spPr>
          <a:xfrm>
            <a:off x="654664" y="2929318"/>
            <a:ext cx="3436073" cy="3499761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ru-RU" sz="1600" dirty="0">
                <a:latin typeface="Muller Narrow Light" panose="00000400000000000000" pitchFamily="50" charset="-52"/>
              </a:rPr>
              <a:t> эффективности мер по противодействию коррупции в исполнительных органах государственной власти Мурманской области.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программы: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Доля граждан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столкнувшихся с проявлениями коррупции.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 этапы реализации подпрограммы: </a:t>
            </a:r>
            <a:r>
              <a:rPr lang="ru-RU" sz="1600" b="1" dirty="0" smtClean="0">
                <a:latin typeface="Muller Narrow Light" panose="00000400000000000000" pitchFamily="50" charset="-52"/>
              </a:rPr>
              <a:t>2021-2025 </a:t>
            </a:r>
            <a:r>
              <a:rPr lang="ru-RU" sz="2000" b="1" dirty="0">
                <a:latin typeface="Muller Narrow Light" panose="00000400000000000000" pitchFamily="50" charset="-52"/>
              </a:rPr>
              <a:t>годы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Narrow Light" panose="00000400000000000000" pitchFamily="50" charset="-52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54664" y="6538286"/>
            <a:ext cx="7356315" cy="483754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Ответственный исполнитель – Аппарат Правительства Мурманской области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96615" y="2929318"/>
            <a:ext cx="3814365" cy="3499761"/>
          </a:xfrm>
          <a:prstGeom prst="roundRect">
            <a:avLst>
              <a:gd name="adj" fmla="val 121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1"/>
                </a:solidFill>
                <a:latin typeface="Muller Narrow Light" panose="00000400000000000000" pitchFamily="50" charset="-52"/>
              </a:rPr>
              <a:t>Приоритетами государственной политики в сфере реализации государственной программы являются</a:t>
            </a:r>
            <a:r>
              <a:rPr lang="ru-RU" sz="1400" b="1" dirty="0" smtClean="0">
                <a:solidFill>
                  <a:schemeClr val="tx1"/>
                </a:solidFill>
                <a:latin typeface="Muller Narrow Light" panose="00000400000000000000" pitchFamily="50" charset="-52"/>
              </a:rPr>
              <a:t>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tx1"/>
              </a:solidFill>
              <a:latin typeface="Muller Narrow Light" panose="00000400000000000000" pitchFamily="50" charset="-52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противодействие коррупции, прежде всего за счет создания условий, затрудняющих возможность коррупционного поведения и обеспечивающих снижение уровня коррупции;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совершенствование антикоррупционных механизмов;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повышение правовой культуры населения региона и широкое привлечение граждан к противодействию коррупции.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0700" y="3252615"/>
            <a:ext cx="611822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0140" y="3352642"/>
            <a:ext cx="687878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anose="02020603050405020304" pitchFamily="18" charset="0"/>
              </a:rPr>
              <a:t> </a:t>
            </a:r>
            <a:endParaRPr lang="ru-RU" sz="2400" dirty="0">
              <a:latin typeface="Muller Narrow Light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2990648211"/>
              </p:ext>
            </p:extLst>
          </p:nvPr>
        </p:nvGraphicFramePr>
        <p:xfrm>
          <a:off x="8107872" y="3560228"/>
          <a:ext cx="3477089" cy="34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57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/>
        </p:nvSpPr>
        <p:spPr>
          <a:xfrm>
            <a:off x="0" y="760396"/>
            <a:ext cx="12239624" cy="6355910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           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     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272265" y="769402"/>
            <a:ext cx="11552972" cy="865609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ОБЩЕСТВЕННЫЙ СОВЕТ ПРИ УПРАВЛЕНИИ </a:t>
            </a: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ПО РЕАЛИЗАЦИИ АНТИКОРРУПЦИОННОЙ ПОЛИТИКИ МУРМАНСКОЙ ОБЛАСТИ</a:t>
            </a: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21" y="1638655"/>
            <a:ext cx="572610" cy="695656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79658" y="2502297"/>
            <a:ext cx="5419282" cy="885162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ПОЛОЖЕНИЕ ОБ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ОБЩЕСТВЕННОМ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СОВЕТЕ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ПРИ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УПРАВЛЕНИИ УТВЕРЖДЕНО ПРИКАЗОМ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ОТ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03.06.2020 № 45-ОД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6070575" y="670908"/>
            <a:ext cx="4771589" cy="89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marR="0" lvl="0" indent="-228600" algn="ctr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960708" y="2404590"/>
            <a:ext cx="4714819" cy="43391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КОЛИЧЕСТВО ЧЛЕНОВ : 5 ЧЕЛОВЕК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1329195" y="1674669"/>
            <a:ext cx="9874611" cy="602093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Правовая база, состав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бщественного совета и другая информация о работе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бщественного совета размещена на сайте 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Управления по реализации антикоррупционной политики Мурманской области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https://anticorrmo.gov-murman.ru/activities/anticorr_upr/public_council/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5A28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639" y="2573444"/>
            <a:ext cx="621780" cy="621780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 rot="10800000" flipV="1">
            <a:off x="6924118" y="2935701"/>
            <a:ext cx="4787998" cy="61574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РЕЗЕРВ КАНДИДАТОВ В ЧЛЕНЫ: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5 ЧЕЛОВЕК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5" y="3499294"/>
            <a:ext cx="4887327" cy="331743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90699" y="198842"/>
            <a:ext cx="10597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Muller Narrow Light" pitchFamily="2" charset="0"/>
              </a:rPr>
              <a:t>РАБОТА ОБЩЕСТВЕННОГО СОВЕТА </a:t>
            </a:r>
            <a:endParaRPr lang="ru-RU" sz="2400" b="1" dirty="0">
              <a:solidFill>
                <a:prstClr val="black"/>
              </a:solidFill>
              <a:latin typeface="Muller Narrow Light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79" y="3648641"/>
            <a:ext cx="4364475" cy="327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8286" y="9007206"/>
            <a:ext cx="3749756" cy="172733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449731" y="347417"/>
            <a:ext cx="10134302" cy="44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7228">
              <a:defRPr/>
            </a:pPr>
            <a:r>
              <a:rPr lang="ru-RU" sz="2295" b="1" dirty="0">
                <a:solidFill>
                  <a:prstClr val="black"/>
                </a:solidFill>
                <a:latin typeface="Muller Narrow Light" pitchFamily="2" charset="0"/>
              </a:rPr>
              <a:t>АНТИКОРРУПЦИОННАЯ ПРОПАГАНДА И ПРОСВЕЩЕНИЕ </a:t>
            </a:r>
            <a:r>
              <a:rPr lang="ru-RU" sz="2295" b="1" dirty="0" smtClean="0">
                <a:solidFill>
                  <a:prstClr val="black"/>
                </a:solidFill>
                <a:latin typeface="Muller Narrow Light" pitchFamily="2" charset="0"/>
              </a:rPr>
              <a:t>В 3 КВАРТАЛЕ 2023 г. </a:t>
            </a:r>
            <a:endParaRPr lang="ru-RU" sz="2295" b="1" dirty="0">
              <a:solidFill>
                <a:prstClr val="black"/>
              </a:solidFill>
              <a:latin typeface="Muller Narrow Light" pitchFamily="2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E6FD12-5204-F849-AE42-68998B3143B2}"/>
              </a:ext>
            </a:extLst>
          </p:cNvPr>
          <p:cNvSpPr/>
          <p:nvPr/>
        </p:nvSpPr>
        <p:spPr>
          <a:xfrm>
            <a:off x="4546594" y="1627085"/>
            <a:ext cx="8150401" cy="171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37228">
              <a:defRPr/>
            </a:pPr>
            <a:endParaRPr lang="ru-RU" sz="1722" b="1" dirty="0">
              <a:solidFill>
                <a:srgbClr val="0082C8"/>
              </a:solidFill>
              <a:latin typeface="Muller Narrow Light" panose="00000400000000000000" pitchFamily="50" charset="-52"/>
            </a:endParaRPr>
          </a:p>
          <a:p>
            <a:pPr algn="ctr" defTabSz="437228">
              <a:defRPr/>
            </a:pPr>
            <a:r>
              <a:rPr lang="ru-RU" sz="3442" b="1" dirty="0">
                <a:solidFill>
                  <a:srgbClr val="0082C8"/>
                </a:solidFill>
                <a:latin typeface="Muller Narrow ExtraBold" panose="00000900000000000000" pitchFamily="50" charset="-52"/>
              </a:rPr>
              <a:t>  </a:t>
            </a:r>
            <a:endParaRPr lang="ru-RU" sz="1912" b="1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  <a:p>
            <a:pPr algn="ctr" defTabSz="437228">
              <a:defRPr/>
            </a:pPr>
            <a:endParaRPr lang="ru-RU" sz="1912" b="1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  <a:p>
            <a:pPr algn="ctr" defTabSz="437228">
              <a:defRPr/>
            </a:pPr>
            <a:endParaRPr lang="ru-RU" sz="3442" b="1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>
              <a:defRPr/>
            </a:pPr>
            <a:fld id="{8AEA689C-0428-2041-A422-96CC7CA87939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37228"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E075063-462D-1940-82D1-B6C9E28A8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0772" y="282794"/>
            <a:ext cx="619690" cy="619690"/>
          </a:xfrm>
          <a:prstGeom prst="rect">
            <a:avLst/>
          </a:prstGeom>
        </p:spPr>
      </p:pic>
      <p:sp>
        <p:nvSpPr>
          <p:cNvPr id="4" name="AutoShape 2" descr="https://anticorrmo.gov-murman.ru/upload/iblock/68e/IMG_7352.jpg"/>
          <p:cNvSpPr>
            <a:spLocks noChangeAspect="1" noChangeArrowheads="1"/>
          </p:cNvSpPr>
          <p:nvPr/>
        </p:nvSpPr>
        <p:spPr bwMode="auto">
          <a:xfrm>
            <a:off x="416141" y="19111"/>
            <a:ext cx="291484" cy="29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445" tIns="43722" rIns="87445" bIns="43722" numCol="1" anchor="t" anchorCtr="0" compatLnSpc="1">
            <a:prstTxWarp prst="textNoShape">
              <a:avLst/>
            </a:prstTxWarp>
          </a:bodyPr>
          <a:lstStyle/>
          <a:p>
            <a:pPr defTabSz="437228">
              <a:defRPr/>
            </a:pPr>
            <a:endParaRPr lang="ru-RU" sz="172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AutoShape 4" descr="https://anticorrmo.gov-murman.ru/upload/iblock/164/IMG_7359.jpg"/>
          <p:cNvSpPr>
            <a:spLocks noChangeAspect="1" noChangeArrowheads="1"/>
          </p:cNvSpPr>
          <p:nvPr/>
        </p:nvSpPr>
        <p:spPr bwMode="auto">
          <a:xfrm>
            <a:off x="-383805" y="201675"/>
            <a:ext cx="291484" cy="29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445" tIns="43722" rIns="87445" bIns="43722" numCol="1" anchor="t" anchorCtr="0" compatLnSpc="1">
            <a:prstTxWarp prst="textNoShape">
              <a:avLst/>
            </a:prstTxWarp>
          </a:bodyPr>
          <a:lstStyle/>
          <a:p>
            <a:pPr defTabSz="437228">
              <a:defRPr/>
            </a:pPr>
            <a:endParaRPr lang="ru-RU" sz="172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2" descr="https://anticorrmo.gov-murman.ru/upload/iblock/93f/IMG_20201208_174839_864.jpg"/>
          <p:cNvSpPr>
            <a:spLocks noChangeAspect="1" noChangeArrowheads="1"/>
          </p:cNvSpPr>
          <p:nvPr/>
        </p:nvSpPr>
        <p:spPr bwMode="auto">
          <a:xfrm>
            <a:off x="707624" y="310595"/>
            <a:ext cx="291484" cy="29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445" tIns="43722" rIns="87445" bIns="43722" numCol="1" anchor="t" anchorCtr="0" compatLnSpc="1">
            <a:prstTxWarp prst="textNoShape">
              <a:avLst/>
            </a:prstTxWarp>
          </a:bodyPr>
          <a:lstStyle/>
          <a:p>
            <a:pPr defTabSz="437228">
              <a:defRPr/>
            </a:pPr>
            <a:endParaRPr lang="ru-RU" sz="172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49730" y="788913"/>
            <a:ext cx="5482963" cy="5749530"/>
          </a:xfrm>
          <a:prstGeom prst="roundRect">
            <a:avLst/>
          </a:prstGeom>
          <a:solidFill>
            <a:srgbClr val="0082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7228"/>
            <a:r>
              <a:rPr lang="ru-RU" sz="1530" b="1" dirty="0">
                <a:solidFill>
                  <a:prstClr val="white"/>
                </a:solidFill>
              </a:rPr>
              <a:t>8 февраля сотрудниками Управления проведена антикоррупционная игра «Бой с тенью» на базе Мурманского арктического госуниверситета со студентами юридическим факультета.</a:t>
            </a:r>
          </a:p>
          <a:p>
            <a:pPr algn="ctr" defTabSz="437228"/>
            <a:endParaRPr lang="ru-RU" sz="1530" b="1" dirty="0">
              <a:solidFill>
                <a:prstClr val="white"/>
              </a:solidFill>
            </a:endParaRPr>
          </a:p>
          <a:p>
            <a:pPr marL="286864" indent="-286864" algn="ctr" defTabSz="437228">
              <a:buFontTx/>
              <a:buChar char="-"/>
            </a:pPr>
            <a:r>
              <a:rPr lang="ru-RU" sz="1530" b="1" dirty="0">
                <a:solidFill>
                  <a:prstClr val="white"/>
                </a:solidFill>
              </a:rPr>
              <a:t>22 февраля, в преддверии Дня защитника Отечества, руководством Управления принято участие в награждении победителей и участников </a:t>
            </a:r>
            <a:r>
              <a:rPr lang="ru-RU" sz="1530" b="1" dirty="0" err="1">
                <a:solidFill>
                  <a:prstClr val="white"/>
                </a:solidFill>
              </a:rPr>
              <a:t>квеста</a:t>
            </a:r>
            <a:r>
              <a:rPr lang="ru-RU" sz="1530" b="1" dirty="0">
                <a:solidFill>
                  <a:prstClr val="white"/>
                </a:solidFill>
              </a:rPr>
              <a:t> "Сила права" среди силовых структур.</a:t>
            </a:r>
          </a:p>
          <a:p>
            <a:pPr marL="286864" indent="-286864" algn="ctr" defTabSz="437228">
              <a:buFontTx/>
              <a:buChar char="-"/>
            </a:pPr>
            <a:endParaRPr lang="ru-RU" sz="1530" b="1" dirty="0">
              <a:solidFill>
                <a:prstClr val="white"/>
              </a:solidFill>
            </a:endParaRPr>
          </a:p>
          <a:p>
            <a:pPr marL="286864" indent="-286864" algn="ctr" defTabSz="437228">
              <a:buFontTx/>
              <a:buChar char="-"/>
            </a:pPr>
            <a:r>
              <a:rPr lang="ru-RU" sz="1530" b="1" dirty="0">
                <a:solidFill>
                  <a:prstClr val="white"/>
                </a:solidFill>
              </a:rPr>
              <a:t>9 марта на базе МАГУ проведена интерактивная лекция и  антикоррупционная игра «Сила права», направленная  на формирование антикоррупционного мировоззрения и повышение уровня правовой грамотности студентов.</a:t>
            </a:r>
          </a:p>
          <a:p>
            <a:pPr marL="286864" indent="-286864" algn="ctr" defTabSz="437228">
              <a:buFontTx/>
              <a:buChar char="-"/>
            </a:pPr>
            <a:endParaRPr lang="ru-RU" sz="1530" b="1" dirty="0">
              <a:solidFill>
                <a:prstClr val="white"/>
              </a:solidFill>
            </a:endParaRPr>
          </a:p>
          <a:p>
            <a:pPr algn="ctr" defTabSz="437228"/>
            <a:r>
              <a:rPr lang="ru-RU" sz="1530" b="1" dirty="0">
                <a:solidFill>
                  <a:prstClr val="white"/>
                </a:solidFill>
              </a:rPr>
              <a:t>- 22 - 23 марта руководство Управления приняло участие в </a:t>
            </a:r>
            <a:r>
              <a:rPr lang="ru-RU" sz="1530" b="1" dirty="0" err="1">
                <a:solidFill>
                  <a:prstClr val="white"/>
                </a:solidFill>
              </a:rPr>
              <a:t>III</a:t>
            </a:r>
            <a:r>
              <a:rPr lang="ru-RU" sz="1530" b="1" dirty="0">
                <a:solidFill>
                  <a:prstClr val="white"/>
                </a:solidFill>
              </a:rPr>
              <a:t> Межрегиональном антикоррупционном форуме «Антикоррупционное просвещение: стратегия развития и лучшие практики внедрения» </a:t>
            </a:r>
          </a:p>
          <a:p>
            <a:pPr algn="ctr" defTabSz="437228"/>
            <a:r>
              <a:rPr lang="ru-RU" sz="1530" b="1" dirty="0">
                <a:solidFill>
                  <a:prstClr val="white"/>
                </a:solidFill>
              </a:rPr>
              <a:t> в  г. Вологда.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5306" y="1118618"/>
            <a:ext cx="2554844" cy="29837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08" y="4456007"/>
            <a:ext cx="4240768" cy="20824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239" y="1146900"/>
            <a:ext cx="1419794" cy="297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/>
          </p:cNvPr>
          <p:cNvSpPr/>
          <p:nvPr/>
        </p:nvSpPr>
        <p:spPr>
          <a:xfrm>
            <a:off x="603969" y="787463"/>
            <a:ext cx="11190634" cy="5805148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8127">
              <a:defRPr/>
            </a:pPr>
            <a:endParaRPr lang="ru-RU" sz="6585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 rot="5400000">
            <a:off x="3860317" y="-1064401"/>
            <a:ext cx="388689" cy="4289248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8127">
              <a:defRPr/>
            </a:pPr>
            <a:endParaRPr lang="ru-RU" sz="1646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Скругленный прямоугольник 99">
            <a:extLst/>
          </p:cNvPr>
          <p:cNvSpPr/>
          <p:nvPr/>
        </p:nvSpPr>
        <p:spPr>
          <a:xfrm rot="5400000">
            <a:off x="8994653" y="-1229589"/>
            <a:ext cx="388689" cy="4637047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39158">
              <a:defRPr/>
            </a:pPr>
            <a:endParaRPr lang="ru-RU" sz="1646" dirty="0">
              <a:solidFill>
                <a:prstClr val="white"/>
              </a:solidFill>
              <a:latin typeface="Muller Narrow ExtraBold" pitchFamily="50" charset="-52"/>
            </a:endParaRPr>
          </a:p>
        </p:txBody>
      </p:sp>
      <p:sp>
        <p:nvSpPr>
          <p:cNvPr id="101" name="Содержимое 2"/>
          <p:cNvSpPr txBox="1">
            <a:spLocks/>
          </p:cNvSpPr>
          <p:nvPr/>
        </p:nvSpPr>
        <p:spPr bwMode="auto">
          <a:xfrm>
            <a:off x="2081632" y="833067"/>
            <a:ext cx="3927378" cy="47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39158">
              <a:defRPr/>
            </a:pPr>
            <a:r>
              <a:rPr lang="ru-RU" sz="1722" dirty="0">
                <a:solidFill>
                  <a:prstClr val="white"/>
                </a:solidFill>
                <a:latin typeface="Muller Narrow ExtraBold" pitchFamily="50" charset="-52"/>
              </a:rPr>
              <a:t>СДЕЛАНО </a:t>
            </a:r>
            <a:r>
              <a:rPr lang="ru-RU" sz="1722" dirty="0" smtClean="0">
                <a:solidFill>
                  <a:prstClr val="white"/>
                </a:solidFill>
                <a:latin typeface="Muller Narrow ExtraBold" pitchFamily="50" charset="-52"/>
              </a:rPr>
              <a:t>В </a:t>
            </a:r>
            <a:r>
              <a:rPr lang="ru-RU" sz="1722" dirty="0">
                <a:solidFill>
                  <a:prstClr val="white"/>
                </a:solidFill>
                <a:latin typeface="Muller Narrow ExtraBold" pitchFamily="50" charset="-52"/>
              </a:rPr>
              <a:t>3 КВАРТАЛЕ 2023 </a:t>
            </a:r>
            <a:r>
              <a:rPr lang="ru-RU" sz="1722" dirty="0" smtClean="0">
                <a:solidFill>
                  <a:prstClr val="white"/>
                </a:solidFill>
                <a:latin typeface="Muller Narrow ExtraBold" pitchFamily="50" charset="-52"/>
              </a:rPr>
              <a:t>г</a:t>
            </a:r>
            <a:r>
              <a:rPr lang="ru-RU" sz="2195" dirty="0" smtClean="0">
                <a:solidFill>
                  <a:prstClr val="white"/>
                </a:solidFill>
                <a:latin typeface="Muller Narrow ExtraBold" pitchFamily="50" charset="-52"/>
              </a:rPr>
              <a:t>.</a:t>
            </a:r>
            <a:endParaRPr lang="ru-RU" sz="2195" dirty="0">
              <a:solidFill>
                <a:prstClr val="white"/>
              </a:solidFill>
              <a:latin typeface="Muller Narrow ExtraBold" pitchFamily="50" charset="-52"/>
            </a:endParaRPr>
          </a:p>
        </p:txBody>
      </p:sp>
      <p:sp>
        <p:nvSpPr>
          <p:cNvPr id="54" name="Скругленный прямоугольник 53">
            <a:extLst/>
          </p:cNvPr>
          <p:cNvSpPr/>
          <p:nvPr/>
        </p:nvSpPr>
        <p:spPr>
          <a:xfrm>
            <a:off x="1910037" y="1312805"/>
            <a:ext cx="4637480" cy="156808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09063" algn="just" defTabSz="839158">
              <a:defRPr/>
            </a:pP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-Проведены проверки достоверности и полноты СВЕДЕНИЙ О ДОХОДАХ, РАСХОДАХ, ОБ ИМУЩЕСТВЕ И ОБЯЗАТЕЛЬСТВАХ ИМУЩЕСТВЕННОГО ХАРАКТЕРА, ПРЕДСТАВЛЕННЫХ лицами, </a:t>
            </a: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>замещающими муниципальные 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должности Мурманской области</a:t>
            </a:r>
          </a:p>
          <a:p>
            <a:pPr indent="-209063" defTabSz="839158">
              <a:defRPr/>
            </a:pPr>
            <a:endParaRPr lang="ru-RU" sz="1281" cap="all" dirty="0">
              <a:solidFill>
                <a:prstClr val="black"/>
              </a:solidFill>
              <a:latin typeface="Muller Narrow Light" pitchFamily="50" charset="-52"/>
            </a:endParaRP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6803621" y="884794"/>
            <a:ext cx="4781426" cy="35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839158">
              <a:defRPr/>
            </a:pPr>
            <a:r>
              <a:rPr lang="ru-RU" sz="1722" dirty="0">
                <a:solidFill>
                  <a:prstClr val="white"/>
                </a:solidFill>
                <a:latin typeface="Muller Narrow ExtraBold" pitchFamily="50" charset="-52"/>
              </a:rPr>
              <a:t>ПЛАНИРУЕТСЯ  В 4 КВАРТАЛЕ 2023 </a:t>
            </a:r>
            <a:r>
              <a:rPr lang="ru-RU" sz="1722" dirty="0" smtClean="0">
                <a:solidFill>
                  <a:prstClr val="white"/>
                </a:solidFill>
                <a:latin typeface="Muller Narrow ExtraBold" pitchFamily="50" charset="-52"/>
              </a:rPr>
              <a:t>г.</a:t>
            </a:r>
            <a:endParaRPr lang="ru-RU" sz="1722" dirty="0">
              <a:solidFill>
                <a:prstClr val="white"/>
              </a:solidFill>
              <a:latin typeface="Muller Narrow ExtraBold" pitchFamily="50" charset="-52"/>
            </a:endParaRP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1910037" y="3071391"/>
            <a:ext cx="4637479" cy="1386308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09063" algn="just" defTabSz="839158">
              <a:defRPr/>
            </a:pPr>
            <a:r>
              <a:rPr lang="ru-RU" sz="1147" cap="all" dirty="0">
                <a:solidFill>
                  <a:prstClr val="black"/>
                </a:solidFill>
                <a:latin typeface="Muller Narrow Light" pitchFamily="50" charset="-52"/>
              </a:rPr>
              <a:t>- 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Подготовка и согласование законопроекта </a:t>
            </a: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/>
            </a:r>
            <a:b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</a:b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>«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О внесении изменений в отдельные законодательные акты Мурманской области»</a:t>
            </a:r>
          </a:p>
          <a:p>
            <a:pPr indent="-209063" algn="just" defTabSz="839158">
              <a:defRPr/>
            </a:pPr>
            <a:endParaRPr lang="ru-RU" sz="1339" cap="all" dirty="0">
              <a:solidFill>
                <a:prstClr val="black"/>
              </a:solidFill>
              <a:latin typeface="Muller Narrow Light" pitchFamily="50" charset="-52"/>
            </a:endParaRP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>
            <a:off x="7093041" y="1341827"/>
            <a:ext cx="4414480" cy="1729564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09063" algn="just" defTabSz="839158">
              <a:defRPr/>
            </a:pP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- Заседание комиссии по координации деятельности по противодействию коррупции в Мурманской области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, </a:t>
            </a: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>ПОДВЕДЕНИЕ 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ИОГОВ ВЫПОЛНЕНИЯ В 2023 году ПЛАНА 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ОСНОВНЫХ МЕРОПРИЯТИЙ ПО ПРОТИВОДЕЙСТВИЮ КОРРУПЦИИ В МУРМАНСКОЙ ОБЛАСТИ НА 2021-2024 ГОДЫ </a:t>
            </a:r>
          </a:p>
        </p:txBody>
      </p:sp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7092829" y="4901965"/>
            <a:ext cx="4414480" cy="98949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09063" algn="just" defTabSz="839158">
              <a:defRPr/>
            </a:pPr>
            <a:r>
              <a:rPr lang="ru-RU" sz="1339" cap="all">
                <a:solidFill>
                  <a:prstClr val="black"/>
                </a:solidFill>
                <a:latin typeface="Muller Narrow Light" pitchFamily="50" charset="-52"/>
              </a:rPr>
              <a:t>- Поведение лекции – Семинара с муниципальными служащими по теме: «Антикоррупционная деятельность в системе муниципальной службы»</a:t>
            </a:r>
            <a:endParaRPr lang="ru-RU" sz="1339" cap="all" dirty="0">
              <a:solidFill>
                <a:prstClr val="black"/>
              </a:solidFill>
              <a:latin typeface="Muller Narrow Light" pitchFamily="50" charset="-52"/>
            </a:endParaRPr>
          </a:p>
        </p:txBody>
      </p:sp>
      <p:sp>
        <p:nvSpPr>
          <p:cNvPr id="28" name="Прямоугольник 36"/>
          <p:cNvSpPr>
            <a:spLocks noChangeArrowheads="1"/>
          </p:cNvSpPr>
          <p:nvPr/>
        </p:nvSpPr>
        <p:spPr bwMode="auto">
          <a:xfrm>
            <a:off x="523045" y="313816"/>
            <a:ext cx="11260320" cy="43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18127">
              <a:defRPr/>
            </a:pPr>
            <a:r>
              <a:rPr lang="ru-RU" sz="2195" dirty="0">
                <a:solidFill>
                  <a:prstClr val="black"/>
                </a:solidFill>
                <a:latin typeface="Muller Narrow Light" pitchFamily="2" charset="0"/>
              </a:rPr>
              <a:t>О КЛЮЧЕВЫХ РЕЗУЛЬТАТАХ УПРАВЛЕНИЯ</a:t>
            </a:r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735127" y="6541771"/>
            <a:ext cx="1981457" cy="349889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81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97" dirty="0">
                <a:solidFill>
                  <a:prstClr val="white">
                    <a:lumMod val="50000"/>
                  </a:prstClr>
                </a:solidFill>
                <a:latin typeface="Muller Narrow Light" pitchFamily="50" charset="-52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1678220" y="3197082"/>
            <a:ext cx="5555171" cy="735933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01578" tIns="50790" rIns="101578" bIns="50790" rtlCol="0">
            <a:spAutoFit/>
          </a:bodyPr>
          <a:lstStyle/>
          <a:p>
            <a:pPr algn="ctr" defTabSz="418127">
              <a:defRPr/>
            </a:pPr>
            <a:r>
              <a:rPr lang="ru-RU" sz="1828" dirty="0">
                <a:solidFill>
                  <a:prstClr val="white"/>
                </a:solidFill>
                <a:latin typeface="Muller Narrow Light"/>
                <a:cs typeface="Times New Roman" pitchFamily="18" charset="0"/>
              </a:rPr>
              <a:t>Цель- создание условий для обеспечения эффективного государственного и муниципального управления</a:t>
            </a:r>
            <a:endParaRPr lang="ru-RU" sz="1828" b="1" dirty="0">
              <a:solidFill>
                <a:prstClr val="white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27" name="Скругленный прямоугольник 26">
            <a:extLst/>
          </p:cNvPr>
          <p:cNvSpPr/>
          <p:nvPr/>
        </p:nvSpPr>
        <p:spPr>
          <a:xfrm>
            <a:off x="1910037" y="4648199"/>
            <a:ext cx="4637479" cy="134603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09063" algn="just" defTabSz="839158">
              <a:defRPr/>
            </a:pP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- Проведен АНАЛИЗ СВЕДЕНИЙ О ДОХОДАХ, РАСХОДАХ, ОБ ИМУЩЕСТВЕ И ОБЯЗАТЕЛЬСТВАХ ИМУЩЕСТВЕННОГО ХАРАКТЕРА, ПРЕДСТАВЛЕННЫХ   руководителями учреждений Мурманской области с помощью ГИС «ПОСЕЙДОН»</a:t>
            </a:r>
          </a:p>
        </p:txBody>
      </p:sp>
      <p:sp>
        <p:nvSpPr>
          <p:cNvPr id="16" name="Скругленный прямоугольник 15">
            <a:extLst/>
          </p:cNvPr>
          <p:cNvSpPr/>
          <p:nvPr/>
        </p:nvSpPr>
        <p:spPr>
          <a:xfrm>
            <a:off x="7092829" y="3262159"/>
            <a:ext cx="4414480" cy="149150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09063" algn="just" defTabSz="839158">
              <a:defRPr/>
            </a:pP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-проведение социологическими методами  исследования состояния «Бытовой» и «деловой» Коррупции в Мурманской области, его анализ, доведение результатов до заинтересованных лиц</a:t>
            </a:r>
            <a:endParaRPr lang="ru-RU" sz="1339" cap="all" dirty="0">
              <a:solidFill>
                <a:prstClr val="black"/>
              </a:solidFill>
              <a:latin typeface="Muller Narrow Light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249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55152D-456C-5E4D-9F23-F91BF730ABA5}"/>
              </a:ext>
            </a:extLst>
          </p:cNvPr>
          <p:cNvSpPr/>
          <p:nvPr/>
        </p:nvSpPr>
        <p:spPr>
          <a:xfrm>
            <a:off x="2697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18F8B2-B166-5E46-A87C-5E2B7B10E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718517" y="2609711"/>
            <a:ext cx="9108873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Muller Narrow ExtraBold" pitchFamily="2" charset="0"/>
              </a:rPr>
              <a:t>Контактная информация: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Управление по реализации антикоррупционной политики Мурманской области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адрес</a:t>
            </a:r>
            <a:r>
              <a:rPr lang="ru-RU" sz="2000" b="1" smtClean="0">
                <a:solidFill>
                  <a:schemeClr val="bg1"/>
                </a:solidFill>
                <a:latin typeface="Muller Narrow Light" pitchFamily="50" charset="-52"/>
              </a:rPr>
              <a:t>: 183006</a:t>
            </a:r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, г. Мурманск, пр. Ленина, д. 75,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тел. 8(8152)486-203,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ОКПО 43272878, ОГРН 1205100000390,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ИНН/КПП 5190082583/519001001</a:t>
            </a:r>
            <a:endParaRPr lang="ru-RU" sz="20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8417940" y="5869387"/>
            <a:ext cx="3749962" cy="1083864"/>
          </a:xfrm>
          <a:prstGeom prst="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anticorrmo.gov-murman.ru</a:t>
            </a:r>
            <a:endParaRPr lang="ru-RU" sz="1600" dirty="0" smtClean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ru-RU" sz="1800" dirty="0">
              <a:solidFill>
                <a:schemeClr val="bg1"/>
              </a:solidFill>
              <a:effectLst/>
              <a:latin typeface="Muller Narrow Light" pitchFamily="50" charset="-52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10" y="6361587"/>
            <a:ext cx="2355277" cy="3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10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8473</TotalTime>
  <Words>722</Words>
  <Application>Microsoft Office PowerPoint</Application>
  <PresentationFormat>Произвольный</PresentationFormat>
  <Paragraphs>135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Muller Narrow ExtraBold</vt:lpstr>
      <vt:lpstr>Muller Narrow Light</vt:lpstr>
      <vt:lpstr>Times New Roman</vt:lpstr>
      <vt:lpstr>Тема Office</vt:lpstr>
      <vt:lpstr>2_Тема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Гринник С.А.</cp:lastModifiedBy>
  <cp:revision>734</cp:revision>
  <cp:lastPrinted>2020-12-17T11:09:42Z</cp:lastPrinted>
  <dcterms:created xsi:type="dcterms:W3CDTF">2019-09-18T12:34:40Z</dcterms:created>
  <dcterms:modified xsi:type="dcterms:W3CDTF">2025-02-11T06:38:26Z</dcterms:modified>
</cp:coreProperties>
</file>