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12" r:id="rId4"/>
    <p:sldId id="314" r:id="rId5"/>
    <p:sldId id="322" r:id="rId6"/>
    <p:sldId id="331" r:id="rId7"/>
    <p:sldId id="332" r:id="rId8"/>
    <p:sldId id="313" r:id="rId9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13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</a:t>
            </a:r>
            <a:br>
              <a:rPr lang="ru-RU"/>
            </a:br>
            <a:r>
              <a:rPr lang="ru-RU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E-2"/>
          <c:y val="0.4804063651040657"/>
          <c:w val="0.96248568362968501"/>
          <c:h val="0.41772880279784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    26,6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5,8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0658432"/>
        <c:axId val="80659968"/>
      </c:barChart>
      <c:catAx>
        <c:axId val="8065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59968"/>
        <c:crosses val="autoZero"/>
        <c:auto val="1"/>
        <c:lblAlgn val="ctr"/>
        <c:lblOffset val="100"/>
        <c:noMultiLvlLbl val="0"/>
      </c:catAx>
      <c:valAx>
        <c:axId val="8065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2D45D-5942-6A46-ADA1-0B5F8B01E5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4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15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7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1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2024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 НАЧАЛЬНИК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ПШЕНИЧНЫЙ МИХАИЛ АЛЕКСАНДРОВИЧ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1 КВАРТАЛ 2024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465333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  <a:latin typeface="Muller Narrow ExtraBold" pitchFamily="50" charset="-52"/>
              </a:rPr>
              <a:t>18.12.2023 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№ 2949-01-ЗМО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2024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на плановый период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2025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2026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5,8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6"/>
                <a:ext cx="1216795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26,6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2024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1 кв. 2024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92286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Muller Narrow ExtraBold" pitchFamily="50" charset="-52"/>
              </a:rPr>
              <a:t>21,89 %</a:t>
            </a:r>
            <a:endParaRPr lang="ru-RU" sz="2800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solidFill>
                <a:srgbClr val="000000"/>
              </a:solidFill>
              <a:latin typeface="Muller Narrow ExtraBold" panose="000009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  <a:p>
            <a:pPr algn="just">
              <a:defRPr/>
            </a:pP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24,2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5,8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210905" y="5095238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4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864511809"/>
              </p:ext>
            </p:extLst>
          </p:nvPr>
        </p:nvGraphicFramePr>
        <p:xfrm>
          <a:off x="8233000" y="3514225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499294"/>
            <a:ext cx="4887327" cy="33174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79" y="3648641"/>
            <a:ext cx="4364475" cy="3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8286" y="9007206"/>
            <a:ext cx="3749756" cy="17273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449731" y="347417"/>
            <a:ext cx="10134302" cy="44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7228">
              <a:defRPr/>
            </a:pP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 </a:t>
            </a:r>
            <a:r>
              <a:rPr lang="ru-RU" sz="2295" b="1" dirty="0" smtClean="0">
                <a:solidFill>
                  <a:prstClr val="black"/>
                </a:solidFill>
                <a:latin typeface="Muller Narrow Light" pitchFamily="2" charset="0"/>
              </a:rPr>
              <a:t>В </a:t>
            </a: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1 </a:t>
            </a:r>
            <a:r>
              <a:rPr lang="ru-RU" sz="2295" b="1" dirty="0" smtClean="0">
                <a:solidFill>
                  <a:prstClr val="black"/>
                </a:solidFill>
                <a:latin typeface="Muller Narrow Light" pitchFamily="2" charset="0"/>
              </a:rPr>
              <a:t>КВАРТАЛЕ </a:t>
            </a: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2024 г.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546594" y="1627085"/>
            <a:ext cx="8150401" cy="171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7228">
              <a:defRPr/>
            </a:pPr>
            <a:endParaRPr lang="ru-RU" sz="1722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  <a:p>
            <a:pPr algn="ctr" defTabSz="437228">
              <a:defRPr/>
            </a:pPr>
            <a:r>
              <a:rPr lang="ru-RU" sz="3442" b="1" dirty="0">
                <a:solidFill>
                  <a:srgbClr val="0082C8"/>
                </a:solidFill>
                <a:latin typeface="Muller Narrow ExtraBold" panose="00000900000000000000" pitchFamily="50" charset="-52"/>
              </a:rPr>
              <a:t>  </a:t>
            </a:r>
            <a:endParaRPr lang="ru-RU" sz="191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pPr algn="ctr" defTabSz="437228">
              <a:defRPr/>
            </a:pPr>
            <a:endParaRPr lang="ru-RU" sz="191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pPr algn="ctr" defTabSz="437228">
              <a:defRPr/>
            </a:pPr>
            <a:endParaRPr lang="ru-RU" sz="344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>
              <a:defRPr/>
            </a:pPr>
            <a:fld id="{8AEA689C-0428-2041-A422-96CC7CA8793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37228"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772" y="282794"/>
            <a:ext cx="619690" cy="61969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416141" y="19111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383805" y="201675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707624" y="310595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6141" y="788912"/>
            <a:ext cx="5482963" cy="5749530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7" dirty="0"/>
          </a:p>
          <a:p>
            <a:pPr algn="just"/>
            <a:r>
              <a:rPr lang="ru-RU" sz="1807" dirty="0"/>
              <a:t>1 марта 2024 года в режиме видеоконференции состоялся семинар –совещание с коллегами из Управления профилактики коррупционных и иных правонарушений Администрации Губернатора и Правительства Ленинградской области.</a:t>
            </a:r>
          </a:p>
          <a:p>
            <a:pPr algn="just"/>
            <a:endParaRPr lang="ru-RU" sz="1807" dirty="0"/>
          </a:p>
          <a:p>
            <a:pPr algn="just"/>
            <a:r>
              <a:rPr lang="ru-RU" sz="1807" dirty="0"/>
              <a:t>17 мая состоялся честный диалог со студентами мурманского арктического университета. Спикерами мероприятия выступили начальник Управления и специалисты сектора противодействия коррупции в органах местного самоуправления.</a:t>
            </a:r>
          </a:p>
          <a:p>
            <a:pPr algn="just"/>
            <a:endParaRPr lang="ru-RU" sz="1807" dirty="0"/>
          </a:p>
          <a:p>
            <a:pPr algn="just"/>
            <a:endParaRPr lang="ru-RU" sz="1807" dirty="0"/>
          </a:p>
          <a:p>
            <a:endParaRPr lang="ru-RU" sz="1807" dirty="0"/>
          </a:p>
          <a:p>
            <a:endParaRPr lang="ru-RU" sz="1807" dirty="0"/>
          </a:p>
          <a:p>
            <a:endParaRPr lang="ru-RU" sz="1807" dirty="0"/>
          </a:p>
          <a:p>
            <a:endParaRPr lang="ru-RU" sz="1807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63" y="992581"/>
            <a:ext cx="3127985" cy="2950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07" y="2087346"/>
            <a:ext cx="2985749" cy="2239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4573056"/>
            <a:ext cx="5615847" cy="19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592732" y="918283"/>
            <a:ext cx="11190634" cy="5805148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8127">
              <a:defRPr/>
            </a:pPr>
            <a:endParaRPr lang="ru-RU" sz="658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860317" y="-1064401"/>
            <a:ext cx="388689" cy="428924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8127">
              <a:defRPr/>
            </a:pPr>
            <a:endParaRPr lang="ru-RU" sz="164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8994653" y="-1229589"/>
            <a:ext cx="388689" cy="4637047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39158">
              <a:defRPr/>
            </a:pPr>
            <a:endParaRPr lang="ru-RU" sz="1646" dirty="0">
              <a:solidFill>
                <a:prstClr val="white"/>
              </a:solidFill>
              <a:latin typeface="Muller Narrow ExtraBold" pitchFamily="50" charset="-52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2081632" y="833067"/>
            <a:ext cx="3927378" cy="4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39158">
              <a:defRPr/>
            </a:pP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СДЕЛАНО В 1  КВАРТАЛЕ 2024 г</a:t>
            </a:r>
            <a:r>
              <a:rPr lang="ru-RU" sz="2195" dirty="0">
                <a:solidFill>
                  <a:prstClr val="white"/>
                </a:solidFill>
                <a:latin typeface="Muller Narrow ExtraBold" pitchFamily="50" charset="-52"/>
              </a:rPr>
              <a:t>.</a:t>
            </a: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910037" y="1312805"/>
            <a:ext cx="4637480" cy="136755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defTabSz="839158">
              <a:defRPr/>
            </a:pPr>
            <a:r>
              <a:rPr lang="ru-RU" sz="1281" cap="all">
                <a:solidFill>
                  <a:prstClr val="black"/>
                </a:solidFill>
                <a:latin typeface="Muller Narrow Light" pitchFamily="50" charset="-52"/>
              </a:rPr>
              <a:t>Организация Приёма СВЕДЕНИЙ О ДОХОДАХ, РАСХОДАХ, ОБ ИМУЩЕСТВЕ И ОБЯЗАТЕЛЬСТВАХ ИМУЩЕСТВЕННОГО ХАРАКТЕРА от ГОСУДАРСТВЕННЫХ ГРАЖДАСКИХ СЛУЖАЩИХ МУРМАСНКОЙ ОБЛАСТИ И ЛИЦ, ЗАНИМАЮЩИХ МУНИЦИПАЛЬНЫЕ ДОЛЖНОСТИ И ИХ АНАЛИЗ ЧЕРЕЗ ГИС «ПОСЕЙДОН»</a:t>
            </a:r>
            <a:endParaRPr lang="ru-RU" sz="1281" cap="all" dirty="0">
              <a:solidFill>
                <a:prstClr val="black"/>
              </a:solidFill>
              <a:latin typeface="Muller Narrow Light" pitchFamily="50" charset="-52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03621" y="884794"/>
            <a:ext cx="4781426" cy="35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39158">
              <a:defRPr/>
            </a:pP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ПЛАНИРУЕТСЯ  ВО 2 КВАРТАЛЕ 2024 г.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910036" y="2748009"/>
            <a:ext cx="4637479" cy="1368652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>
                <a:solidFill>
                  <a:prstClr val="black"/>
                </a:solidFill>
                <a:latin typeface="Muller Narrow Light" pitchFamily="50" charset="-52"/>
              </a:rPr>
              <a:t>ОСУЩЕСТВЛЕНИЕ МОНИТОРИНГА В ИСПОЛНИТЕЛЬНЫХ ОРГАНАХ МУРМАСНКОЙ ОБЛАСТИ И ОРГАНАХ МЕСТНОГО САМОУПРЕЛЕНИЯ ИСПОЛНЕНИЯ ТРЕБОВАНИЙ АНТИКОРРУПЦИОННОГО ЗАКОНОДАТЕЛЬСТВА</a:t>
            </a:r>
            <a:endParaRPr lang="ru-RU" sz="1339" cap="all" dirty="0">
              <a:solidFill>
                <a:prstClr val="black"/>
              </a:solidFill>
              <a:latin typeface="Muller Narrow Light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092828" y="1341827"/>
            <a:ext cx="4414693" cy="133853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Проведение планового заседания комиссии по координации работы по противодействию коррупции в мурманской области  с рассмотрением итогов декларационной компании 2024 года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144344" y="4450872"/>
            <a:ext cx="4363177" cy="162847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проведение на базе Правительства МО СЕМИНАРА-СОВЕЩАНИЯ «Честный диалог» со студентами мурманского арктического университета С УЧАСТИЕМ ПРЕДСТАВИТЕЛЕЙ УПРАВЛЕНИЯ ПО РЕАЛИЗАЦИИ АНТИКОРРУПЦИОННОЙ ПОЛИТИКИ И ИСПОЛНИТЕЛЬНЫХ ОРГАНОВ </a:t>
            </a:r>
            <a:r>
              <a:rPr lang="ru-RU" sz="1339" cap="all">
                <a:solidFill>
                  <a:prstClr val="black"/>
                </a:solidFill>
                <a:latin typeface="Muller Narrow Light" pitchFamily="50" charset="-52"/>
              </a:rPr>
              <a:t>МУРМАНсКОЙ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 ОБЛАСТИ</a:t>
            </a: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523045" y="313816"/>
            <a:ext cx="11260320" cy="4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8127">
              <a:defRPr/>
            </a:pPr>
            <a:r>
              <a:rPr lang="ru-RU" sz="2195" dirty="0">
                <a:solidFill>
                  <a:prstClr val="black"/>
                </a:solidFill>
                <a:latin typeface="Muller Narrow Light" pitchFamily="2" charset="0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735127" y="6541771"/>
            <a:ext cx="1981457" cy="34988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81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97" dirty="0">
                <a:solidFill>
                  <a:prstClr val="white">
                    <a:lumMod val="50000"/>
                  </a:prstClr>
                </a:solidFill>
                <a:latin typeface="Muller Narrow Light" pitchFamily="50" charset="-52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671916" y="3498555"/>
            <a:ext cx="5555171" cy="735933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1578" tIns="50790" rIns="101578" bIns="50790" rtlCol="0">
            <a:spAutoFit/>
          </a:bodyPr>
          <a:lstStyle/>
          <a:p>
            <a:pPr algn="ctr" defTabSz="418127">
              <a:defRPr/>
            </a:pPr>
            <a:r>
              <a:rPr lang="ru-RU" sz="1828" dirty="0">
                <a:solidFill>
                  <a:prstClr val="white"/>
                </a:solidFill>
                <a:latin typeface="Muller Narrow Light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lang="ru-RU" sz="1828" b="1" dirty="0">
              <a:solidFill>
                <a:prstClr val="white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1961340" y="4238911"/>
            <a:ext cx="4637479" cy="184044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>
                <a:solidFill>
                  <a:prstClr val="black"/>
                </a:solidFill>
                <a:latin typeface="Muller Narrow Light" pitchFamily="50" charset="-52"/>
              </a:rPr>
              <a:t>Проведение совещания по актуальным вопросам противодействия коррупции совместно с прокуратурой Мурманской области и представителями исполнительных органов мурманской области и органов местного самоуправления </a:t>
            </a:r>
            <a:endParaRPr lang="ru-RU" sz="1339" cap="all" dirty="0">
              <a:solidFill>
                <a:prstClr val="black"/>
              </a:solidFill>
              <a:latin typeface="Muller Narrow Light" pitchFamily="50" charset="-52"/>
            </a:endParaRP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7068727" y="2797479"/>
            <a:ext cx="4438795" cy="149090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35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ПОДПИСАНИЕ СОГЛАШЕНИЯ МЕЖДУ УПРАВЛЕНИЕМ ПО РЕАЛИЗАЦИИ АНТИКОРРУПЦИОННОЙ ПОЛИТИКИ МУРМАСНКОЙ ОБЛАСТИ И УПРАВЛЕНИЕМ ЭКОНОМИЧЕСКОЙ БЕЗОПАСНОСТИ И ПРОИВОДЕЙСТВИЯ КОРРУПЦИИ УМВД РОССИИ ПО МУРМАСНКОЙ ОБЛАСТИ ОБ ИНФОРМАЦИОННОМ ВЗАИМОДЕЙСТВИИ</a:t>
            </a:r>
          </a:p>
        </p:txBody>
      </p:sp>
    </p:spTree>
    <p:extLst>
      <p:ext uri="{BB962C8B-B14F-4D97-AF65-F5344CB8AC3E}">
        <p14:creationId xmlns:p14="http://schemas.microsoft.com/office/powerpoint/2010/main" val="23531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8761</TotalTime>
  <Words>678</Words>
  <Application>Microsoft Office PowerPoint</Application>
  <PresentationFormat>Произвольный</PresentationFormat>
  <Paragraphs>135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738</cp:revision>
  <cp:lastPrinted>2020-12-17T11:09:42Z</cp:lastPrinted>
  <dcterms:created xsi:type="dcterms:W3CDTF">2019-09-18T12:34:40Z</dcterms:created>
  <dcterms:modified xsi:type="dcterms:W3CDTF">2025-02-11T13:26:54Z</dcterms:modified>
</cp:coreProperties>
</file>