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14" r:id="rId5"/>
    <p:sldId id="322" r:id="rId6"/>
    <p:sldId id="331" r:id="rId7"/>
    <p:sldId id="332" r:id="rId8"/>
    <p:sldId id="313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72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br>
              <a:rPr lang="ru-RU"/>
            </a:br>
            <a:r>
              <a:rPr lang="ru-RU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E-2"/>
          <c:y val="0.4804063651040657"/>
          <c:w val="0.96248568362968501"/>
          <c:h val="0.4177288027978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   26,6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11,6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58432"/>
        <c:axId val="80659968"/>
      </c:barChart>
      <c:catAx>
        <c:axId val="806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9968"/>
        <c:crosses val="autoZero"/>
        <c:auto val="1"/>
        <c:lblAlgn val="ctr"/>
        <c:lblOffset val="100"/>
        <c:noMultiLvlLbl val="0"/>
      </c:catAx>
      <c:valAx>
        <c:axId val="806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D45D-5942-6A46-ADA1-0B5F8B01E5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3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6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8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2024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 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</a:t>
            </a:r>
            <a:r>
              <a:rPr lang="ru-RU" sz="2400" dirty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КВАРТАЛ 2024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18.12.2023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2949-01-ЗМО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2026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11,6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2024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 кв. 2024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uller Narrow ExtraBold" pitchFamily="50" charset="-52"/>
              </a:rPr>
              <a:t>43,86 %</a:t>
            </a:r>
            <a:endParaRPr lang="ru-RU" sz="28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«бытовой» коррупции 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24,2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11,6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513878835"/>
              </p:ext>
            </p:extLst>
          </p:nvPr>
        </p:nvGraphicFramePr>
        <p:xfrm>
          <a:off x="8233000" y="3514225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286" y="9007206"/>
            <a:ext cx="3749756" cy="17273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49731" y="347417"/>
            <a:ext cx="10134302" cy="44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ВО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2 </a:t>
            </a:r>
            <a:r>
              <a:rPr lang="ru-RU" sz="2295" b="1" dirty="0" smtClean="0">
                <a:solidFill>
                  <a:prstClr val="black"/>
                </a:solidFill>
                <a:latin typeface="Muller Narrow Light" pitchFamily="2" charset="0"/>
              </a:rPr>
              <a:t>КВАРТАЛЕ </a:t>
            </a:r>
            <a:r>
              <a:rPr lang="ru-RU" sz="2295" b="1" dirty="0">
                <a:solidFill>
                  <a:prstClr val="black"/>
                </a:solidFill>
                <a:latin typeface="Muller Narrow Light" pitchFamily="2" charset="0"/>
              </a:rPr>
              <a:t>2024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546594" y="1627085"/>
            <a:ext cx="8150401" cy="171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7228">
              <a:defRPr/>
            </a:pPr>
            <a:endParaRPr lang="ru-RU" sz="1722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algn="ctr" defTabSz="437228">
              <a:defRPr/>
            </a:pPr>
            <a:r>
              <a:rPr lang="ru-RU" sz="3442" b="1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  </a:t>
            </a: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191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pPr algn="ctr" defTabSz="437228">
              <a:defRPr/>
            </a:pPr>
            <a:endParaRPr lang="ru-RU" sz="3442" b="1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>
              <a:defRPr/>
            </a:pPr>
            <a:fld id="{8AEA689C-0428-2041-A422-96CC7CA8793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7228"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795" y="352731"/>
            <a:ext cx="619690" cy="61969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416141" y="19111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383805" y="20167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707624" y="310595"/>
            <a:ext cx="291484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445" tIns="43722" rIns="87445" bIns="43722" numCol="1" anchor="t" anchorCtr="0" compatLnSpc="1">
            <a:prstTxWarp prst="textNoShape">
              <a:avLst/>
            </a:prstTxWarp>
          </a:bodyPr>
          <a:lstStyle/>
          <a:p>
            <a:pPr defTabSz="437228">
              <a:defRPr/>
            </a:pPr>
            <a:endParaRPr lang="ru-RU" sz="172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9730" y="788913"/>
            <a:ext cx="5482963" cy="574953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П</a:t>
            </a:r>
            <a:r>
              <a:rPr lang="ru-RU" sz="1530" b="1" dirty="0" smtClean="0">
                <a:solidFill>
                  <a:prstClr val="white"/>
                </a:solidFill>
              </a:rPr>
              <a:t>роведен </a:t>
            </a:r>
            <a:r>
              <a:rPr lang="ru-RU" sz="1530" b="1" dirty="0">
                <a:solidFill>
                  <a:prstClr val="white"/>
                </a:solidFill>
              </a:rPr>
              <a:t>семинар-совещание по актуальным вопросам противодействия коррупции в Мурманске.</a:t>
            </a: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Мероприятие организовано Управлением по реализации антикоррупционной политики Мурманской области совместно с региональной прокуратурой</a:t>
            </a:r>
            <a:r>
              <a:rPr lang="ru-RU" sz="1530" b="1" dirty="0" smtClean="0">
                <a:solidFill>
                  <a:prstClr val="white"/>
                </a:solidFill>
              </a:rPr>
              <a:t>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>
                <a:solidFill>
                  <a:prstClr val="white"/>
                </a:solidFill>
              </a:rPr>
              <a:t>На совещании обсудили вопросы, связанные с исполнением федерального закона «О контроле за соответствием расходов лиц, замещающих государственные должности, и иных лиц их доходам» (от 03.12.2012 № 230-ФЗ в редакции от 10.07.2023).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  <a:p>
            <a:pPr algn="ctr" defTabSz="437228"/>
            <a:r>
              <a:rPr lang="ru-RU" sz="1530" b="1" dirty="0" smtClean="0">
                <a:solidFill>
                  <a:prstClr val="white"/>
                </a:solidFill>
              </a:rPr>
              <a:t>15-16 </a:t>
            </a:r>
            <a:r>
              <a:rPr lang="ru-RU" sz="1530" b="1" dirty="0">
                <a:solidFill>
                  <a:prstClr val="white"/>
                </a:solidFill>
              </a:rPr>
              <a:t>апреля 2024 года заместитель начальника Управления Попов О.В. принял участие в форуме «</a:t>
            </a:r>
            <a:r>
              <a:rPr lang="ru-RU" sz="1530" b="1" dirty="0" err="1">
                <a:solidFill>
                  <a:prstClr val="white"/>
                </a:solidFill>
              </a:rPr>
              <a:t>Цифра.Док</a:t>
            </a:r>
            <a:r>
              <a:rPr lang="ru-RU" sz="1530" b="1" dirty="0">
                <a:solidFill>
                  <a:prstClr val="white"/>
                </a:solidFill>
              </a:rPr>
              <a:t>». Форум организован в рамках реализации национального проекта «Цифровая экономика» в городе Салехард Ямало-Ненецкого автономного округа. </a:t>
            </a:r>
          </a:p>
          <a:p>
            <a:pPr algn="ctr" defTabSz="437228"/>
            <a:endParaRPr lang="ru-RU" sz="153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19" y="4410399"/>
            <a:ext cx="3225114" cy="2418836"/>
          </a:xfrm>
          <a:prstGeom prst="rect">
            <a:avLst/>
          </a:prstGeom>
        </p:spPr>
      </p:pic>
      <p:sp>
        <p:nvSpPr>
          <p:cNvPr id="6" name="AutoShape 2" descr="https://anticorrmo.gov-murman.ru/upload/iblock/30e/z9g6v8gbal2s31qucdekuk3857a2urxa/yOUM4QulaG8.jpg"/>
          <p:cNvSpPr>
            <a:spLocks noChangeAspect="1" noChangeArrowheads="1"/>
          </p:cNvSpPr>
          <p:nvPr/>
        </p:nvSpPr>
        <p:spPr bwMode="auto">
          <a:xfrm>
            <a:off x="156182" y="12234"/>
            <a:ext cx="305991" cy="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797" tIns="45899" rIns="91797" bIns="45899" numCol="1" anchor="t" anchorCtr="0" compatLnSpc="1">
            <a:prstTxWarp prst="textNoShape">
              <a:avLst/>
            </a:prstTxWarp>
          </a:bodyPr>
          <a:lstStyle/>
          <a:p>
            <a:endParaRPr lang="ru-RU" sz="1807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199" y="1362691"/>
            <a:ext cx="2164401" cy="2885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311" y="1224724"/>
            <a:ext cx="2243931" cy="29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592732" y="918283"/>
            <a:ext cx="11190634" cy="5805148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65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860317" y="-1064401"/>
            <a:ext cx="388689" cy="428924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8127">
              <a:defRPr/>
            </a:pPr>
            <a:endParaRPr lang="ru-RU" sz="164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8994653" y="-1229589"/>
            <a:ext cx="388689" cy="4637047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39158">
              <a:defRPr/>
            </a:pPr>
            <a:endParaRPr lang="ru-RU" sz="1646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2081632" y="833067"/>
            <a:ext cx="3927378" cy="4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СДЕЛАНО ВО 2  КВАРТАЛЕ 2024 г.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910037" y="1312805"/>
            <a:ext cx="4637480" cy="13675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-Проведено плановое заседание комиссии по координации работы по противодействию коррупции в мурманской области  с рассмотрением итогов декларационной компании 2024 года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03621" y="884794"/>
            <a:ext cx="4781426" cy="3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39158">
              <a:defRPr/>
            </a:pPr>
            <a:r>
              <a:rPr lang="ru-RU" sz="1722" dirty="0">
                <a:solidFill>
                  <a:prstClr val="white"/>
                </a:solidFill>
                <a:latin typeface="Muller Narrow ExtraBold" pitchFamily="50" charset="-52"/>
              </a:rPr>
              <a:t>ПЛАНИРУЕТСЯ  В 3 КВАРТАЛЕ 2024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930406" y="2783216"/>
            <a:ext cx="4637479" cy="136865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-ПОДПИСАНО </a:t>
            </a:r>
            <a:r>
              <a:rPr lang="ru-RU" sz="1405" dirty="0">
                <a:solidFill>
                  <a:schemeClr val="tx1"/>
                </a:solidFill>
                <a:latin typeface="Muller Narrow Light" panose="00000400000000000000" pitchFamily="50" charset="-52"/>
              </a:rPr>
              <a:t>СОГЛАШЕНИЕ МЕЖДУ УПРАВЛЕНИЕМ ПО РЕАЛИЗАЦИИ АНТИКОРРУПЦИОННОЙ ПОЛИТИКИ МУРМАСНКОЙ ОБЛАСТИ И УПРАВЛЕНИЕМ ЭКОНОМИЧЕСКОЙ БЕЗОПАСНОСТИ И ПРОИВОДЕЙСТВИЯ КОРРУПЦИИ УМВД РОССИИ ПО МУРМАСНКОЙ ОБЛАСТИ ОБ ИНФОРМАЦИОННОМ ВЗАИМОДЕЙСТВИИ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58094" y="1406986"/>
            <a:ext cx="4414693" cy="13385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-Подведение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итогов проведённого В ИСПОЛНИТЕЛЬНЫХ ОРГАНАХ И ОРГАНАХ МЕСТНОГО САМОУПРАВЛЕНИЯ МОНТОРИНГА ИСПОЛНЕНИЯ КАДРОВЫМИ СЛУЖБАМИ ТРЕБОВАНИЙ АНТИКОРРУПЦИОННОГО ЗАКОНОДАТЕЛЬСТВА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144344" y="4450872"/>
            <a:ext cx="4363177" cy="16284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-ВЫПОЛНЕНИЕ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РАБОТЫ по принятию и актуализации правовых актов Мурманской области в сфере противодействия коррупции </a:t>
            </a:r>
          </a:p>
          <a:p>
            <a:pPr indent="-209063" algn="just" defTabSz="83915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 по совершенствованию антикоррупционных инструментов в Мурманской области 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523045" y="313816"/>
            <a:ext cx="11260320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8127">
              <a:defRPr/>
            </a:pPr>
            <a:r>
              <a:rPr lang="ru-RU" sz="21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735127" y="6541771"/>
            <a:ext cx="1981457" cy="34988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81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9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671916" y="3498555"/>
            <a:ext cx="5555171" cy="735933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1578" tIns="50790" rIns="101578" bIns="50790" rtlCol="0">
            <a:spAutoFit/>
          </a:bodyPr>
          <a:lstStyle/>
          <a:p>
            <a:pPr algn="ctr" defTabSz="418127">
              <a:defRPr/>
            </a:pPr>
            <a:r>
              <a:rPr lang="ru-RU" sz="1828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828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2026894" y="4344891"/>
            <a:ext cx="4637479" cy="184044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09063" algn="just" defTabSz="839158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на базе Правительства МО СЕМИНАРА-СОВЕЩАНИЯ «Честный диалог» со студентами мурманского арктического университета С УЧАСТИЕМ ПРЕДСТАВИТЕЛЕЙ УПРАВЛЕНИЯ ПО РЕАЛИЗАЦИИ АНТИКОРРУПЦИОННОЙ ПОЛИТИКИ И ИСПОЛНИТЕЛЬНЫХ ОРГАНОВ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Мурманской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ОБЛАСТИ</a:t>
            </a:r>
          </a:p>
        </p:txBody>
      </p:sp>
      <p:sp>
        <p:nvSpPr>
          <p:cNvPr id="16" name="Скругленный прямоугольник 15">
            <a:extLst/>
          </p:cNvPr>
          <p:cNvSpPr/>
          <p:nvPr/>
        </p:nvSpPr>
        <p:spPr>
          <a:xfrm>
            <a:off x="7068727" y="2797479"/>
            <a:ext cx="4438795" cy="149090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35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-АНАЛИЗ </a:t>
            </a:r>
            <a:r>
              <a:rPr lang="ru-RU" sz="1335" dirty="0">
                <a:solidFill>
                  <a:schemeClr val="tx1"/>
                </a:solidFill>
                <a:latin typeface="Muller Narrow Light" panose="00000400000000000000" pitchFamily="50" charset="-52"/>
              </a:rPr>
              <a:t>НАРУШЕНИЙ, ВЫЯВЛЕННЫХ В ХОДЕ ДЕКЛАРАЦИОННОЙ КОМПАНИИ 2024 ГОДА, ОСУЩЕСТВЛЕНИЕ АКНТИКОРРУПЦИОННЫХ ПРОВЕРОК В ОТНОШЕНИИ ЛИЦ, ДОПУСТИВШИХ НАРУШЕНИЯ ПРИ ПРЕДОСТАВЛЕНИИ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4107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8773</TotalTime>
  <Words>730</Words>
  <Application>Microsoft Office PowerPoint</Application>
  <PresentationFormat>Произвольный</PresentationFormat>
  <Paragraphs>134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745</cp:revision>
  <cp:lastPrinted>2020-12-17T11:09:42Z</cp:lastPrinted>
  <dcterms:created xsi:type="dcterms:W3CDTF">2019-09-18T12:34:40Z</dcterms:created>
  <dcterms:modified xsi:type="dcterms:W3CDTF">2025-02-11T13:28:20Z</dcterms:modified>
</cp:coreProperties>
</file>